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8288000" cy="10287000"/>
  <p:notesSz cx="6858000" cy="9144000"/>
  <p:embeddedFontLst>
    <p:embeddedFont>
      <p:font typeface="TH SarabunPSK" panose="020B0500040200020003" pitchFamily="34" charset="-34"/>
      <p:regular r:id="rId3"/>
      <p:bold r:id="rId4"/>
      <p:italic r:id="rId5"/>
      <p:boldItalic r:id="rId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9" d="100"/>
          <a:sy n="39" d="100"/>
        </p:scale>
        <p:origin x="94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font" Target="fonts/font1.fntdata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5" Type="http://schemas.openxmlformats.org/officeDocument/2006/relationships/font" Target="fonts/font3.fntdata"/><Relationship Id="rId10" Type="http://schemas.openxmlformats.org/officeDocument/2006/relationships/tableStyles" Target="tableStyles.xml"/><Relationship Id="rId4" Type="http://schemas.openxmlformats.org/officeDocument/2006/relationships/font" Target="fonts/font2.fntdata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450723" y="8717825"/>
            <a:ext cx="10749819" cy="1302805"/>
            <a:chOff x="0" y="0"/>
            <a:chExt cx="2831228" cy="34312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1228" cy="343126"/>
            </a:xfrm>
            <a:custGeom>
              <a:avLst/>
              <a:gdLst/>
              <a:ahLst/>
              <a:cxnLst/>
              <a:rect l="l" t="t" r="r" b="b"/>
              <a:pathLst>
                <a:path w="2831228" h="343126">
                  <a:moveTo>
                    <a:pt x="0" y="0"/>
                  </a:moveTo>
                  <a:lnTo>
                    <a:pt x="2831228" y="0"/>
                  </a:lnTo>
                  <a:lnTo>
                    <a:pt x="2831228" y="343126"/>
                  </a:lnTo>
                  <a:lnTo>
                    <a:pt x="0" y="343126"/>
                  </a:lnTo>
                  <a:close/>
                </a:path>
              </a:pathLst>
            </a:custGeom>
            <a:solidFill>
              <a:srgbClr val="272B64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57150"/>
              <a:ext cx="2831228" cy="4002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3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1294243" y="-1071552"/>
            <a:ext cx="21015838" cy="2936623"/>
            <a:chOff x="0" y="0"/>
            <a:chExt cx="5535036" cy="77343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535036" cy="773432"/>
            </a:xfrm>
            <a:custGeom>
              <a:avLst/>
              <a:gdLst/>
              <a:ahLst/>
              <a:cxnLst/>
              <a:rect l="l" t="t" r="r" b="b"/>
              <a:pathLst>
                <a:path w="5535036" h="773432">
                  <a:moveTo>
                    <a:pt x="0" y="0"/>
                  </a:moveTo>
                  <a:lnTo>
                    <a:pt x="5535036" y="0"/>
                  </a:lnTo>
                  <a:lnTo>
                    <a:pt x="5535036" y="773432"/>
                  </a:lnTo>
                  <a:lnTo>
                    <a:pt x="0" y="773432"/>
                  </a:lnTo>
                  <a:close/>
                </a:path>
              </a:pathLst>
            </a:custGeom>
            <a:solidFill>
              <a:srgbClr val="272B64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57150"/>
              <a:ext cx="5535036" cy="83058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3139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15250796" y="8921430"/>
            <a:ext cx="2008504" cy="1099200"/>
          </a:xfrm>
          <a:custGeom>
            <a:avLst/>
            <a:gdLst/>
            <a:ahLst/>
            <a:cxnLst/>
            <a:rect l="l" t="t" r="r" b="b"/>
            <a:pathLst>
              <a:path w="2008504" h="1099200">
                <a:moveTo>
                  <a:pt x="0" y="0"/>
                </a:moveTo>
                <a:lnTo>
                  <a:pt x="2008504" y="0"/>
                </a:lnTo>
                <a:lnTo>
                  <a:pt x="2008504" y="1099200"/>
                </a:lnTo>
                <a:lnTo>
                  <a:pt x="0" y="1099200"/>
                </a:lnTo>
                <a:lnTo>
                  <a:pt x="0" y="0"/>
                </a:lnTo>
                <a:close/>
              </a:path>
            </a:pathLst>
          </a:custGeom>
          <a:blipFill>
            <a:blip r:embed="rId2" cstate="print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620009" y="2484196"/>
            <a:ext cx="5814551" cy="6774104"/>
            <a:chOff x="0" y="0"/>
            <a:chExt cx="812800" cy="94693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946933"/>
            </a:xfrm>
            <a:custGeom>
              <a:avLst/>
              <a:gdLst/>
              <a:ahLst/>
              <a:cxnLst/>
              <a:rect l="l" t="t" r="r" b="b"/>
              <a:pathLst>
                <a:path w="812800" h="946933">
                  <a:moveTo>
                    <a:pt x="0" y="0"/>
                  </a:moveTo>
                  <a:lnTo>
                    <a:pt x="812800" y="0"/>
                  </a:lnTo>
                  <a:lnTo>
                    <a:pt x="812800" y="946933"/>
                  </a:lnTo>
                  <a:lnTo>
                    <a:pt x="0" y="946933"/>
                  </a:lnTo>
                  <a:close/>
                </a:path>
              </a:pathLst>
            </a:custGeom>
            <a:solidFill>
              <a:srgbClr val="FFFFFF"/>
            </a:soli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11"/>
          <p:cNvSpPr/>
          <p:nvPr/>
        </p:nvSpPr>
        <p:spPr>
          <a:xfrm>
            <a:off x="523863" y="158548"/>
            <a:ext cx="1492654" cy="1492654"/>
          </a:xfrm>
          <a:custGeom>
            <a:avLst/>
            <a:gdLst/>
            <a:ahLst/>
            <a:cxnLst/>
            <a:rect l="l" t="t" r="r" b="b"/>
            <a:pathLst>
              <a:path w="1492654" h="1492654">
                <a:moveTo>
                  <a:pt x="0" y="0"/>
                </a:moveTo>
                <a:lnTo>
                  <a:pt x="1492655" y="0"/>
                </a:lnTo>
                <a:lnTo>
                  <a:pt x="1492655" y="1492654"/>
                </a:lnTo>
                <a:lnTo>
                  <a:pt x="0" y="1492654"/>
                </a:lnTo>
                <a:lnTo>
                  <a:pt x="0" y="0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</p:spPr>
      </p:sp>
      <p:sp>
        <p:nvSpPr>
          <p:cNvPr id="14" name="TextBox 14"/>
          <p:cNvSpPr txBox="1"/>
          <p:nvPr/>
        </p:nvSpPr>
        <p:spPr>
          <a:xfrm>
            <a:off x="2209800" y="729932"/>
            <a:ext cx="16317529" cy="5674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339"/>
              </a:lnSpc>
              <a:spcBef>
                <a:spcPct val="0"/>
              </a:spcBef>
            </a:pPr>
            <a:r>
              <a:rPr lang="en-US" sz="4000" b="1" dirty="0" err="1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ผู้ได้รับการเสนอชื่อเข้ารับการคัดเลือกเป็น</a:t>
            </a:r>
            <a:r>
              <a:rPr lang="th-TH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พนักงานราชการและลูกจ้าง</a:t>
            </a:r>
            <a:r>
              <a:rPr lang="en-US" sz="4000" b="1" dirty="0" err="1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ดีเด่น</a:t>
            </a: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 </a:t>
            </a:r>
            <a:r>
              <a:rPr lang="th-TH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สป. และ สร.อว. ประจำปี</a:t>
            </a: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 </a:t>
            </a:r>
            <a:r>
              <a:rPr lang="en-US" sz="4000" b="1" dirty="0" err="1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พ.ศ</a:t>
            </a:r>
            <a:r>
              <a:rPr lang="en-US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. ๒๕๖</a:t>
            </a:r>
            <a:r>
              <a:rPr lang="th-TH" sz="4000" b="1" dirty="0">
                <a:solidFill>
                  <a:srgbClr val="FFFFFF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๘</a:t>
            </a:r>
            <a:endParaRPr lang="en-US" sz="4000" b="1" dirty="0">
              <a:solidFill>
                <a:srgbClr val="FFFFFF"/>
              </a:solidFill>
              <a:latin typeface="TH SarabunPSK" pitchFamily="34" charset="-34"/>
              <a:ea typeface="Open Sauce Bold"/>
              <a:cs typeface="TH SarabunPSK" pitchFamily="34" charset="-34"/>
              <a:sym typeface="Open Sauce Bold"/>
            </a:endParaRPr>
          </a:p>
        </p:txBody>
      </p:sp>
      <p:sp>
        <p:nvSpPr>
          <p:cNvPr id="16" name="TextBox 12"/>
          <p:cNvSpPr txBox="1"/>
          <p:nvPr/>
        </p:nvSpPr>
        <p:spPr>
          <a:xfrm>
            <a:off x="6858000" y="2636596"/>
            <a:ext cx="7157374" cy="271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ชื่อ – สกุล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ตำแหน่ง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สังกัด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ระยะเวลาปฏิบัติงาน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</a:p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(นับถึง ๓๐ ก.ย. ๒๕๖๘)</a:t>
            </a:r>
            <a:endParaRPr lang="en-US" sz="4400" b="1" dirty="0">
              <a:solidFill>
                <a:srgbClr val="272B64"/>
              </a:solidFill>
              <a:latin typeface="TH SarabunPSK" pitchFamily="34" charset="-34"/>
              <a:ea typeface="Open Sauce Bold"/>
              <a:cs typeface="TH SarabunPSK" pitchFamily="34" charset="-34"/>
              <a:sym typeface="Open Sauce Bold"/>
            </a:endParaRPr>
          </a:p>
        </p:txBody>
      </p:sp>
      <p:sp>
        <p:nvSpPr>
          <p:cNvPr id="17" name="TextBox 15"/>
          <p:cNvSpPr txBox="1"/>
          <p:nvPr/>
        </p:nvSpPr>
        <p:spPr>
          <a:xfrm>
            <a:off x="6870077" y="5617922"/>
            <a:ext cx="11084797" cy="27122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199"/>
              </a:lnSpc>
            </a:pP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ผลงานดีเด่น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:</a:t>
            </a:r>
            <a:r>
              <a:rPr lang="th-TH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 </a:t>
            </a:r>
            <a:r>
              <a:rPr lang="en-US" sz="4400" b="1" dirty="0">
                <a:solidFill>
                  <a:srgbClr val="272B64"/>
                </a:solidFill>
                <a:latin typeface="TH SarabunPSK" pitchFamily="34" charset="-34"/>
                <a:ea typeface="Open Sauce Bold"/>
                <a:cs typeface="TH SarabunPSK" pitchFamily="34" charset="-34"/>
                <a:sym typeface="Open Sauce Bold"/>
              </a:rPr>
              <a:t>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.</a:t>
            </a:r>
          </a:p>
        </p:txBody>
      </p:sp>
      <p:sp>
        <p:nvSpPr>
          <p:cNvPr id="18" name="TextBox 13"/>
          <p:cNvSpPr txBox="1"/>
          <p:nvPr/>
        </p:nvSpPr>
        <p:spPr>
          <a:xfrm>
            <a:off x="2016518" y="5523321"/>
            <a:ext cx="3021532" cy="4861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61"/>
              </a:lnSpc>
              <a:spcBef>
                <a:spcPct val="0"/>
              </a:spcBef>
            </a:pPr>
            <a:r>
              <a:rPr lang="th-TH" sz="4000" dirty="0">
                <a:solidFill>
                  <a:srgbClr val="31356E"/>
                </a:solidFill>
                <a:latin typeface="TH SarabunPSK" pitchFamily="34" charset="-34"/>
                <a:ea typeface="Open Sauce"/>
                <a:cs typeface="TH SarabunPSK" pitchFamily="34" charset="-34"/>
                <a:sym typeface="Open Sauce"/>
              </a:rPr>
              <a:t>รูปชุดสุภาพ</a:t>
            </a:r>
            <a:endParaRPr lang="en-US" sz="4000" dirty="0">
              <a:solidFill>
                <a:srgbClr val="31356E"/>
              </a:solidFill>
              <a:latin typeface="TH SarabunPSK" pitchFamily="34" charset="-34"/>
              <a:ea typeface="Open Sauce"/>
              <a:cs typeface="TH SarabunPSK" pitchFamily="34" charset="-34"/>
              <a:sym typeface="Open Sauc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47</Words>
  <Application>Microsoft Office PowerPoint</Application>
  <PresentationFormat>Custom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TH SarabunPSK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Purple Professional Business Presentation</dc:title>
  <dc:creator>Juntana Chimchang</dc:creator>
  <cp:lastModifiedBy>Juntana Chimchang</cp:lastModifiedBy>
  <cp:revision>7</cp:revision>
  <dcterms:created xsi:type="dcterms:W3CDTF">2006-08-16T00:00:00Z</dcterms:created>
  <dcterms:modified xsi:type="dcterms:W3CDTF">2026-02-01T06:00:17Z</dcterms:modified>
  <dc:identifier>DAGa_wgH7pM</dc:identifier>
</cp:coreProperties>
</file>