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9CF5377-9249-6742-D51C-87E3AA69981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8D85EE4-3D12-1AAF-60B8-3B95CDB720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69F746-DE35-56D7-71DC-CA5195B0F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EAA509-AF3B-8184-078B-39D0106BE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17DF-F9CB-4DE1-B9B2-E3C30A58B7C6}" type="datetimeFigureOut">
              <a:rPr lang="en-US" smtClean="0"/>
              <a:t>6/21/2022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DC2921-1C9F-93E9-D376-0ED5CE444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5D1F8E-2365-9AA6-4E93-A329934B4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C4571-F6AC-4EB1-9B15-6EEE44B9CF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693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B8B00-CBF2-96BD-0A41-B30A8DB25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FC4191-0F42-8992-744F-B192600AD5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59F4AD-441E-FB3F-3EB8-965729C32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17DF-F9CB-4DE1-B9B2-E3C30A58B7C6}" type="datetimeFigureOut">
              <a:rPr lang="en-US" smtClean="0"/>
              <a:t>6/21/2022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7FFDB9-731B-ADD1-6E6F-554389A40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5D6E2F-19C7-73EC-1B7D-1C3B524B7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C4571-F6AC-4EB1-9B15-6EEE44B9CF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055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E3E10-A603-0D0D-9DC8-B37CDC0E51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D2C01F-1A13-EBC7-A0D7-83E60D9B55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50BB-7BA1-28FF-5EE0-5A8EB79212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17DF-F9CB-4DE1-B9B2-E3C30A58B7C6}" type="datetimeFigureOut">
              <a:rPr lang="en-US" smtClean="0"/>
              <a:t>6/21/2022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25E552-A9DD-9CA4-5657-07D2CF824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B0D711-9D57-05D0-1405-FB6C5E0F3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C4571-F6AC-4EB1-9B15-6EEE44B9CF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522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AFEFEB-ED5A-B046-13B6-18F84EB78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85DB87-97B7-2262-F856-FE857F470A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66CD9D-DD71-3A82-C550-FCD2D71511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B6B837-209F-9E71-33A8-3E4CCDEA9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17DF-F9CB-4DE1-B9B2-E3C30A58B7C6}" type="datetimeFigureOut">
              <a:rPr lang="en-US" smtClean="0"/>
              <a:t>6/21/2022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FD85B8-622B-1E93-B260-992176C14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0E4AF7-904C-0189-3332-6400AEBEA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C4571-F6AC-4EB1-9B15-6EEE44B9CF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9927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D4742-6FE7-A0D1-C4F4-241105113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94D5C2-F0CD-A29D-8E5D-43F9E7B1B4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D7D7A9-8078-7A21-5B93-C3401C4761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3F58D1-50F1-F328-392D-1C6CF35056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EF6DE6F-7C9B-9378-3489-05C1DCB09D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BC63797-B172-5FC8-6879-59493C763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17DF-F9CB-4DE1-B9B2-E3C30A58B7C6}" type="datetimeFigureOut">
              <a:rPr lang="en-US" smtClean="0"/>
              <a:t>6/21/2022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60AE3C2-034F-9865-29D8-6935CED723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EB5EF7-7411-028A-102D-0D2FB79AC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C4571-F6AC-4EB1-9B15-6EEE44B9CF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848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B67579-76E5-3E2D-4B1D-E50EE6B909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FC9EF5-6F64-6284-7D9C-EDB696AF8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17DF-F9CB-4DE1-B9B2-E3C30A58B7C6}" type="datetimeFigureOut">
              <a:rPr lang="en-US" smtClean="0"/>
              <a:t>6/21/2022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C45957-424F-324E-E275-D69E6B9A7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25CF14-8899-448E-ED50-D3EF1AF1BD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C4571-F6AC-4EB1-9B15-6EEE44B9CF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4797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569EFC-5F3C-F8DB-89D7-C90871E77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17DF-F9CB-4DE1-B9B2-E3C30A58B7C6}" type="datetimeFigureOut">
              <a:rPr lang="en-US" smtClean="0"/>
              <a:t>6/21/2022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7554E0F-94C4-6964-8E61-C87B9C6B12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95FA05-1329-D66F-A5FC-499DEE898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C4571-F6AC-4EB1-9B15-6EEE44B9CF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39561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784C08-117D-1C60-DAC0-54A3AD7FC7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DFBFA9-6FB9-F228-E2A7-3DA7BCA106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45004C-4A65-89CD-5F92-C72E429FE6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352774-FEEA-55C3-8954-040A09057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17DF-F9CB-4DE1-B9B2-E3C30A58B7C6}" type="datetimeFigureOut">
              <a:rPr lang="en-US" smtClean="0"/>
              <a:t>6/21/2022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B3AE18-706B-B3D9-CAEF-55DF89334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CB7AAC-C2B8-A4C8-DD12-33CA32BFF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C4571-F6AC-4EB1-9B15-6EEE44B9CF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706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2B050-032E-DEE5-C627-FD620A6839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7D0BA5C-C122-9CE7-9351-7D9315C4810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BEB65A-9EA1-D59A-30EA-687C7BF7AF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21D650-11B0-2969-84FA-E5A649A437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17DF-F9CB-4DE1-B9B2-E3C30A58B7C6}" type="datetimeFigureOut">
              <a:rPr lang="en-US" smtClean="0"/>
              <a:t>6/21/2022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99FD59-C945-4228-E643-2E6984F722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547CDE-FD73-50C4-776E-4929EE384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C4571-F6AC-4EB1-9B15-6EEE44B9CF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296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DC8F87-4C9A-29EE-3E33-EEA0622A0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037D32-F094-4C5A-6AA7-CFDC3B2525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D52D78-F03E-DB9C-3B90-2471125B5C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17DF-F9CB-4DE1-B9B2-E3C30A58B7C6}" type="datetimeFigureOut">
              <a:rPr lang="en-US" smtClean="0"/>
              <a:t>6/21/2022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3430E1-D18E-3812-968B-60B63063D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FB6EF7-DBB1-5B14-B851-925F506C0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C4571-F6AC-4EB1-9B15-6EEE44B9CF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1813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AEB8421-A2B5-AA74-5307-D85A3E34D6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77847C-195D-2D57-9FC7-EADD0AB68A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8AC446-BEAF-4EAE-1041-D8160890F6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17DF-F9CB-4DE1-B9B2-E3C30A58B7C6}" type="datetimeFigureOut">
              <a:rPr lang="en-US" smtClean="0"/>
              <a:t>6/21/2022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1054FB-2CD2-57AB-7CF3-37A73018D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5F8448-E851-4254-D555-EA68AF3D12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C4571-F6AC-4EB1-9B15-6EEE44B9CF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10546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5EFDB51-CA75-761B-ABD0-E50C3153388A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5469E1F-2C7C-DE39-00BF-BC66EC7CB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B90026-F94C-1976-F7B8-021031AB23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247A9-46C3-26DF-AE8F-1A3A82F891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45C617DF-F9CB-4DE1-B9B2-E3C30A58B7C6}" type="datetimeFigureOut">
              <a:rPr lang="en-US" smtClean="0"/>
              <a:pPr/>
              <a:t>6/21/2022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C60C81-A668-3919-F2E1-51F76BAB90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9492B7-BE53-30E8-47B8-FA41CF322A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DEAC4571-F6AC-4EB1-9B15-6EEE44B9CF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106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F69B9B-1D5D-7726-E58C-39DD883D0D0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th-TH" sz="5400" b="0" i="0" dirty="0">
                <a:solidFill>
                  <a:srgbClr val="241452"/>
                </a:solidFill>
                <a:effectLst/>
              </a:rPr>
              <a:t>คู่มือค่านิยมและวัฒนธรรมองค์กร</a:t>
            </a:r>
            <a:endParaRPr lang="en-US" sz="199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3B1AC80-2A5F-D2C1-F6B0-F30BCA78847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th-TH" sz="2400" b="0" i="0" dirty="0" err="1">
                <a:solidFill>
                  <a:srgbClr val="241452"/>
                </a:solidFill>
                <a:effectLst/>
              </a:rPr>
              <a:t>สํานักงา</a:t>
            </a:r>
            <a:r>
              <a:rPr lang="th-TH" dirty="0" err="1">
                <a:solidFill>
                  <a:srgbClr val="241452"/>
                </a:solidFill>
              </a:rPr>
              <a:t>น</a:t>
            </a:r>
            <a:r>
              <a:rPr lang="th-TH" sz="2400" b="0" i="0" dirty="0">
                <a:solidFill>
                  <a:srgbClr val="241452"/>
                </a:solidFill>
                <a:effectLst/>
              </a:rPr>
              <a:t>ปลัดกระทรวงการอุดมศึกษา วิทยาศาสตร์ วิจัยและนวัตกรรม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92D20D-581C-7D42-4849-03EB7D6B480D}"/>
              </a:ext>
            </a:extLst>
          </p:cNvPr>
          <p:cNvSpPr txBox="1"/>
          <p:nvPr/>
        </p:nvSpPr>
        <p:spPr>
          <a:xfrm>
            <a:off x="10276765" y="17668"/>
            <a:ext cx="15831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800" dirty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ตัวอย่าง</a:t>
            </a:r>
            <a:endParaRPr lang="en-US" sz="4800" dirty="0">
              <a:solidFill>
                <a:srgbClr val="FF0000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0C5712-B322-89DC-D70E-9F0CB8D4D5EC}"/>
              </a:ext>
            </a:extLst>
          </p:cNvPr>
          <p:cNvSpPr txBox="1"/>
          <p:nvPr/>
        </p:nvSpPr>
        <p:spPr>
          <a:xfrm>
            <a:off x="9034818" y="571860"/>
            <a:ext cx="28387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dirty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สามารถลบข้อความและไป</a:t>
            </a:r>
            <a:r>
              <a:rPr lang="th-TH" sz="2400" dirty="0" err="1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ไช้</a:t>
            </a:r>
            <a:r>
              <a:rPr lang="th-TH" sz="2400" dirty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ได้</a:t>
            </a:r>
            <a:endParaRPr lang="en-US" sz="2400" dirty="0">
              <a:solidFill>
                <a:srgbClr val="FF0000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938812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BE91B6-91D3-9AD7-5504-AB757FA99D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z="4400" b="0" i="0" dirty="0">
                <a:solidFill>
                  <a:srgbClr val="241452"/>
                </a:solidFill>
                <a:effectLst/>
                <a:latin typeface="Itim-Regular"/>
              </a:rPr>
              <a:t>ค่านิยมและวัฒนธรรมองค์กรคืออะไร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0A8B30-CD97-9D0A-26AF-F5BC057521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h-TH" sz="2400" b="0" i="0" dirty="0">
                <a:solidFill>
                  <a:srgbClr val="E40808"/>
                </a:solidFill>
                <a:effectLst/>
                <a:latin typeface="Itim-Regular"/>
              </a:rPr>
              <a:t>ค่านิยมองค์กร (</a:t>
            </a:r>
            <a:r>
              <a:rPr lang="en-US" sz="2400" b="0" i="0" dirty="0">
                <a:solidFill>
                  <a:srgbClr val="E40808"/>
                </a:solidFill>
                <a:effectLst/>
                <a:latin typeface="Itim-Regular"/>
              </a:rPr>
              <a:t>Values) </a:t>
            </a:r>
            <a:r>
              <a:rPr lang="th-TH" sz="2400" b="0" i="0" dirty="0">
                <a:solidFill>
                  <a:srgbClr val="241452"/>
                </a:solidFill>
                <a:effectLst/>
                <a:latin typeface="Itim-Regular"/>
              </a:rPr>
              <a:t>คือ ความคิดและพฤติกรรมของบุคคลในองค์กร ที</a:t>
            </a:r>
            <a:r>
              <a:rPr lang="th-TH" sz="2400" dirty="0">
                <a:solidFill>
                  <a:srgbClr val="241452"/>
                </a:solidFill>
                <a:latin typeface="Itim-Regular"/>
              </a:rPr>
              <a:t>่</a:t>
            </a:r>
            <a:r>
              <a:rPr lang="th-TH" sz="2400" b="0" i="0" dirty="0">
                <a:solidFill>
                  <a:srgbClr val="241452"/>
                </a:solidFill>
                <a:effectLst/>
                <a:latin typeface="Itim-Regular"/>
              </a:rPr>
              <a:t>เห็นว่าเป</a:t>
            </a:r>
            <a:r>
              <a:rPr lang="th-TH" sz="2400" dirty="0">
                <a:solidFill>
                  <a:srgbClr val="241452"/>
                </a:solidFill>
                <a:latin typeface="Itim-Regular"/>
              </a:rPr>
              <a:t>็</a:t>
            </a:r>
            <a:r>
              <a:rPr lang="th-TH" sz="2400" b="0" i="0" dirty="0">
                <a:solidFill>
                  <a:srgbClr val="241452"/>
                </a:solidFill>
                <a:effectLst/>
                <a:latin typeface="Itim-Regular"/>
              </a:rPr>
              <a:t>นส</a:t>
            </a:r>
            <a:r>
              <a:rPr lang="th-TH" sz="2400" dirty="0">
                <a:solidFill>
                  <a:srgbClr val="241452"/>
                </a:solidFill>
                <a:latin typeface="Itim-Regular"/>
              </a:rPr>
              <a:t>ิ่</a:t>
            </a:r>
            <a:r>
              <a:rPr lang="th-TH" sz="2400" b="0" i="0" dirty="0">
                <a:solidFill>
                  <a:srgbClr val="241452"/>
                </a:solidFill>
                <a:effectLst/>
                <a:latin typeface="Itim-Regular"/>
              </a:rPr>
              <a:t>งที</a:t>
            </a:r>
            <a:r>
              <a:rPr lang="th-TH" sz="2400" dirty="0">
                <a:solidFill>
                  <a:srgbClr val="241452"/>
                </a:solidFill>
                <a:latin typeface="Itim-Regular"/>
              </a:rPr>
              <a:t>่</a:t>
            </a:r>
            <a:r>
              <a:rPr lang="th-TH" sz="2400" b="0" i="0" dirty="0">
                <a:solidFill>
                  <a:srgbClr val="241452"/>
                </a:solidFill>
                <a:effectLst/>
                <a:latin typeface="Itim-Regular"/>
              </a:rPr>
              <a:t>มีคุณค่า ให้การยอมรับ และนํามาปฏิบัติ เพื่อให้เกิดการดําเนินงานที</a:t>
            </a:r>
            <a:r>
              <a:rPr lang="el-GR" sz="2400" b="0" i="0" dirty="0">
                <a:solidFill>
                  <a:srgbClr val="241452"/>
                </a:solidFill>
                <a:effectLst/>
                <a:latin typeface="Itim-Regular"/>
              </a:rPr>
              <a:t>Τ</a:t>
            </a:r>
            <a:r>
              <a:rPr lang="th-TH" sz="2400" b="0" i="0" dirty="0">
                <a:solidFill>
                  <a:srgbClr val="241452"/>
                </a:solidFill>
                <a:effectLst/>
                <a:latin typeface="Itim-Regular"/>
              </a:rPr>
              <a:t>สอดคล้องกันกับทิศทางขององค์กร และช่วยให้การดําเนินงานประสบความสำเร็จตามเป้าหมายที</a:t>
            </a:r>
            <a:r>
              <a:rPr lang="th-TH" sz="2400" dirty="0">
                <a:solidFill>
                  <a:srgbClr val="241452"/>
                </a:solidFill>
                <a:latin typeface="Itim-Regular"/>
              </a:rPr>
              <a:t>่</a:t>
            </a:r>
            <a:r>
              <a:rPr lang="th-TH" sz="2400" b="0" i="0" dirty="0">
                <a:solidFill>
                  <a:srgbClr val="241452"/>
                </a:solidFill>
                <a:effectLst/>
                <a:latin typeface="Itim-Regular"/>
              </a:rPr>
              <a:t>กำหนดไว้ รวมถึงช่วยเสริมสร้างสภาพแวดล้อมในการทำงานที่จะนําไปสู่การสร้างความผูกพันของบุคลากรในองค์กร</a:t>
            </a:r>
          </a:p>
          <a:p>
            <a:r>
              <a:rPr lang="th-TH" sz="2400" b="0" i="0" dirty="0">
                <a:solidFill>
                  <a:srgbClr val="E40808"/>
                </a:solidFill>
                <a:effectLst/>
                <a:latin typeface="Itim-Regular"/>
              </a:rPr>
              <a:t>วัฒนธรรมองค์กร </a:t>
            </a:r>
            <a:r>
              <a:rPr lang="th-TH" sz="2400" b="0" i="0" dirty="0">
                <a:solidFill>
                  <a:srgbClr val="241452"/>
                </a:solidFill>
                <a:effectLst/>
                <a:latin typeface="Itim-Regular"/>
              </a:rPr>
              <a:t>คือ ทัศนคติ ค่านิยม และความเชื่อที</a:t>
            </a:r>
            <a:r>
              <a:rPr lang="th-TH" sz="2400" dirty="0">
                <a:solidFill>
                  <a:srgbClr val="241452"/>
                </a:solidFill>
                <a:latin typeface="Itim-Regular"/>
              </a:rPr>
              <a:t>่</a:t>
            </a:r>
            <a:r>
              <a:rPr lang="th-TH" sz="2400" b="0" i="0" dirty="0">
                <a:solidFill>
                  <a:srgbClr val="241452"/>
                </a:solidFill>
                <a:effectLst/>
                <a:latin typeface="Itim-Regular"/>
              </a:rPr>
              <a:t>ทุกคนในองค์กรมีร่วมกัน และทั</a:t>
            </a:r>
            <a:r>
              <a:rPr lang="th-TH" sz="2400" dirty="0">
                <a:solidFill>
                  <a:srgbClr val="241452"/>
                </a:solidFill>
                <a:latin typeface="Itim-Regular"/>
              </a:rPr>
              <a:t>้</a:t>
            </a:r>
            <a:r>
              <a:rPr lang="th-TH" sz="2400" b="0" i="0" dirty="0">
                <a:solidFill>
                  <a:srgbClr val="241452"/>
                </a:solidFill>
                <a:effectLst/>
                <a:latin typeface="Itim-Regular"/>
              </a:rPr>
              <a:t>งหมดนี</a:t>
            </a:r>
            <a:r>
              <a:rPr lang="th-TH" sz="2400" dirty="0">
                <a:solidFill>
                  <a:srgbClr val="241452"/>
                </a:solidFill>
                <a:latin typeface="Itim-Regular"/>
              </a:rPr>
              <a:t>้</a:t>
            </a:r>
            <a:r>
              <a:rPr lang="th-TH" sz="2400" b="0" i="0" dirty="0">
                <a:solidFill>
                  <a:srgbClr val="241452"/>
                </a:solidFill>
                <a:effectLst/>
                <a:latin typeface="Itim-Regular"/>
              </a:rPr>
              <a:t>ยังเป</a:t>
            </a:r>
            <a:r>
              <a:rPr lang="th-TH" sz="2400" dirty="0">
                <a:solidFill>
                  <a:srgbClr val="241452"/>
                </a:solidFill>
                <a:latin typeface="Itim-Regular"/>
              </a:rPr>
              <a:t>็</a:t>
            </a:r>
            <a:r>
              <a:rPr lang="th-TH" sz="2400" b="0" i="0" dirty="0">
                <a:solidFill>
                  <a:srgbClr val="241452"/>
                </a:solidFill>
                <a:effectLst/>
                <a:latin typeface="Itim-Regular"/>
              </a:rPr>
              <a:t>นส</a:t>
            </a:r>
            <a:r>
              <a:rPr lang="th-TH" sz="2400" dirty="0">
                <a:solidFill>
                  <a:srgbClr val="241452"/>
                </a:solidFill>
                <a:latin typeface="Itim-Regular"/>
              </a:rPr>
              <a:t>ิ่</a:t>
            </a:r>
            <a:r>
              <a:rPr lang="th-TH" sz="2400" b="0" i="0" dirty="0">
                <a:solidFill>
                  <a:srgbClr val="241452"/>
                </a:solidFill>
                <a:effectLst/>
                <a:latin typeface="Itim-Regular"/>
              </a:rPr>
              <a:t>งที</a:t>
            </a:r>
            <a:r>
              <a:rPr lang="th-TH" sz="2400" dirty="0">
                <a:solidFill>
                  <a:srgbClr val="241452"/>
                </a:solidFill>
                <a:latin typeface="Itim-Regular"/>
              </a:rPr>
              <a:t>่</a:t>
            </a:r>
            <a:r>
              <a:rPr lang="th-TH" sz="2400" b="0" i="0" dirty="0">
                <a:solidFill>
                  <a:srgbClr val="241452"/>
                </a:solidFill>
                <a:effectLst/>
                <a:latin typeface="Itim-Regular"/>
              </a:rPr>
              <a:t>ช่วยสร้างเป้</a:t>
            </a:r>
            <a:r>
              <a:rPr lang="th-TH" sz="2400" dirty="0">
                <a:solidFill>
                  <a:srgbClr val="241452"/>
                </a:solidFill>
                <a:latin typeface="Itim-Regular"/>
              </a:rPr>
              <a:t>า</a:t>
            </a:r>
            <a:r>
              <a:rPr lang="th-TH" sz="2400" b="0" i="0" dirty="0">
                <a:solidFill>
                  <a:srgbClr val="241452"/>
                </a:solidFill>
                <a:effectLst/>
                <a:latin typeface="Itim-Regular"/>
              </a:rPr>
              <a:t>หมายขององค์กร ให้เป</a:t>
            </a:r>
            <a:r>
              <a:rPr lang="th-TH" sz="2400" dirty="0">
                <a:solidFill>
                  <a:srgbClr val="241452"/>
                </a:solidFill>
                <a:latin typeface="Itim-Regular"/>
              </a:rPr>
              <a:t>็</a:t>
            </a:r>
            <a:r>
              <a:rPr lang="th-TH" sz="2400" b="0" i="0" dirty="0">
                <a:solidFill>
                  <a:srgbClr val="241452"/>
                </a:solidFill>
                <a:effectLst/>
                <a:latin typeface="Itim-Regular"/>
              </a:rPr>
              <a:t>นภาพใหญ่ที</a:t>
            </a:r>
            <a:r>
              <a:rPr lang="th-TH" sz="2400" dirty="0">
                <a:solidFill>
                  <a:srgbClr val="241452"/>
                </a:solidFill>
                <a:latin typeface="Itim-Regular"/>
              </a:rPr>
              <a:t>่</a:t>
            </a:r>
            <a:r>
              <a:rPr lang="th-TH" sz="2400" b="0" i="0" dirty="0">
                <a:solidFill>
                  <a:srgbClr val="241452"/>
                </a:solidFill>
                <a:effectLst/>
                <a:latin typeface="Itim-Regular"/>
              </a:rPr>
              <a:t>เป</a:t>
            </a:r>
            <a:r>
              <a:rPr lang="th-TH" sz="2400" dirty="0">
                <a:solidFill>
                  <a:srgbClr val="241452"/>
                </a:solidFill>
                <a:latin typeface="Itim-Regular"/>
              </a:rPr>
              <a:t>็</a:t>
            </a:r>
            <a:r>
              <a:rPr lang="th-TH" sz="2400" b="0" i="0" dirty="0">
                <a:solidFill>
                  <a:srgbClr val="241452"/>
                </a:solidFill>
                <a:effectLst/>
                <a:latin typeface="Itim-Regular"/>
              </a:rPr>
              <a:t>นอันหน</a:t>
            </a:r>
            <a:r>
              <a:rPr lang="th-TH" sz="2400" dirty="0">
                <a:solidFill>
                  <a:srgbClr val="241452"/>
                </a:solidFill>
                <a:latin typeface="Itim-Regular"/>
              </a:rPr>
              <a:t>ึ่ง</a:t>
            </a:r>
            <a:r>
              <a:rPr lang="th-TH" sz="2400" b="0" i="0" dirty="0">
                <a:solidFill>
                  <a:srgbClr val="241452"/>
                </a:solidFill>
                <a:effectLst/>
                <a:latin typeface="Itim-Regular"/>
              </a:rPr>
              <a:t>อันเดียว ทั</a:t>
            </a:r>
            <a:r>
              <a:rPr lang="th-TH" sz="2400" dirty="0">
                <a:solidFill>
                  <a:srgbClr val="241452"/>
                </a:solidFill>
                <a:latin typeface="Itim-Regular"/>
              </a:rPr>
              <a:t>้</a:t>
            </a:r>
            <a:r>
              <a:rPr lang="th-TH" sz="2400" b="0" i="0" dirty="0">
                <a:solidFill>
                  <a:srgbClr val="241452"/>
                </a:solidFill>
                <a:effectLst/>
                <a:latin typeface="Itim-Regular"/>
              </a:rPr>
              <a:t>งยังเป</a:t>
            </a:r>
            <a:r>
              <a:rPr lang="th-TH" sz="2400" dirty="0">
                <a:solidFill>
                  <a:srgbClr val="241452"/>
                </a:solidFill>
                <a:latin typeface="Itim-Regular"/>
              </a:rPr>
              <a:t>็</a:t>
            </a:r>
            <a:r>
              <a:rPr lang="th-TH" sz="2400" b="0" i="0" dirty="0">
                <a:solidFill>
                  <a:srgbClr val="241452"/>
                </a:solidFill>
                <a:effectLst/>
                <a:latin typeface="Itim-Regular"/>
              </a:rPr>
              <a:t>นสิ่งที</a:t>
            </a:r>
            <a:r>
              <a:rPr lang="th-TH" sz="2400" dirty="0">
                <a:solidFill>
                  <a:srgbClr val="241452"/>
                </a:solidFill>
                <a:latin typeface="Itim-Regular"/>
              </a:rPr>
              <a:t>่</a:t>
            </a:r>
            <a:r>
              <a:rPr lang="th-TH" sz="2400" b="0" i="0" dirty="0">
                <a:solidFill>
                  <a:srgbClr val="241452"/>
                </a:solidFill>
                <a:effectLst/>
                <a:latin typeface="Itim-Regular"/>
              </a:rPr>
              <a:t>กำหนดวิธีการทำงานของทุกคน เพื่อมุ่งสู่ความสำเร็จ</a:t>
            </a:r>
            <a:br>
              <a:rPr lang="th-TH" sz="2400" b="0" i="0" dirty="0">
                <a:solidFill>
                  <a:srgbClr val="241452"/>
                </a:solidFill>
                <a:effectLst/>
                <a:latin typeface="Itim-Regular"/>
              </a:rPr>
            </a:br>
            <a:r>
              <a:rPr lang="th-TH" sz="2400" b="0" i="0" dirty="0">
                <a:solidFill>
                  <a:srgbClr val="241452"/>
                </a:solidFill>
                <a:effectLst/>
                <a:latin typeface="Itim-Regular"/>
              </a:rPr>
              <a:t>คําว่า “วัฒนธรรมองค์กร” จึงเป</a:t>
            </a:r>
            <a:r>
              <a:rPr lang="th-TH" sz="2400" dirty="0">
                <a:solidFill>
                  <a:srgbClr val="241452"/>
                </a:solidFill>
                <a:latin typeface="Itim-Regular"/>
              </a:rPr>
              <a:t>็</a:t>
            </a:r>
            <a:r>
              <a:rPr lang="th-TH" sz="2400" b="0" i="0" dirty="0">
                <a:solidFill>
                  <a:srgbClr val="241452"/>
                </a:solidFill>
                <a:effectLst/>
                <a:latin typeface="Itim-Regular"/>
              </a:rPr>
              <a:t>นเหมือน หัวใจที</a:t>
            </a:r>
            <a:r>
              <a:rPr lang="th-TH" sz="2400" dirty="0">
                <a:solidFill>
                  <a:srgbClr val="241452"/>
                </a:solidFill>
                <a:latin typeface="Itim-Regular"/>
              </a:rPr>
              <a:t>่</a:t>
            </a:r>
            <a:r>
              <a:rPr lang="th-TH" sz="2400" b="0" i="0" dirty="0">
                <a:solidFill>
                  <a:srgbClr val="241452"/>
                </a:solidFill>
                <a:effectLst/>
                <a:latin typeface="Itim-Regular"/>
              </a:rPr>
              <a:t>ทุกองค์กรควรให้ความสําคัญเป</a:t>
            </a:r>
            <a:r>
              <a:rPr lang="th-TH" sz="2400" dirty="0">
                <a:solidFill>
                  <a:srgbClr val="241452"/>
                </a:solidFill>
                <a:latin typeface="Itim-Regular"/>
              </a:rPr>
              <a:t>็</a:t>
            </a:r>
            <a:r>
              <a:rPr lang="th-TH" sz="2400" b="0" i="0" dirty="0">
                <a:solidFill>
                  <a:srgbClr val="241452"/>
                </a:solidFill>
                <a:effectLst/>
                <a:latin typeface="Itim-Regular"/>
              </a:rPr>
              <a:t>นอย่างมาก</a:t>
            </a:r>
            <a:r>
              <a:rPr lang="th-TH" sz="3600" dirty="0"/>
              <a:t> </a:t>
            </a:r>
            <a:br>
              <a:rPr lang="th-TH" sz="3600" dirty="0"/>
            </a:br>
            <a:endParaRPr lang="en-US" sz="3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2FC643-7301-EE5D-8416-334C77C67B4D}"/>
              </a:ext>
            </a:extLst>
          </p:cNvPr>
          <p:cNvSpPr txBox="1"/>
          <p:nvPr/>
        </p:nvSpPr>
        <p:spPr>
          <a:xfrm>
            <a:off x="10276765" y="17668"/>
            <a:ext cx="15831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800" dirty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ตัวอย่าง</a:t>
            </a:r>
            <a:endParaRPr lang="en-US" sz="4800" dirty="0">
              <a:solidFill>
                <a:srgbClr val="FF0000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AD53A2-A081-2765-3655-4E39F5EA13A9}"/>
              </a:ext>
            </a:extLst>
          </p:cNvPr>
          <p:cNvSpPr txBox="1"/>
          <p:nvPr/>
        </p:nvSpPr>
        <p:spPr>
          <a:xfrm>
            <a:off x="9034818" y="571860"/>
            <a:ext cx="28387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dirty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สามารถลบข้อความและไป</a:t>
            </a:r>
            <a:r>
              <a:rPr lang="th-TH" sz="2400" dirty="0" err="1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ไช้</a:t>
            </a:r>
            <a:r>
              <a:rPr lang="th-TH" sz="2400" dirty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ได้</a:t>
            </a:r>
            <a:endParaRPr lang="en-US" sz="2400" dirty="0">
              <a:solidFill>
                <a:srgbClr val="FF0000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684901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176</Words>
  <Application>Microsoft Office PowerPoint</Application>
  <PresentationFormat>Widescreen</PresentationFormat>
  <Paragraphs>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Itim-Regular</vt:lpstr>
      <vt:lpstr>Tahoma</vt:lpstr>
      <vt:lpstr>TH Sarabun New</vt:lpstr>
      <vt:lpstr>Office Theme</vt:lpstr>
      <vt:lpstr>คู่มือค่านิยมและวัฒนธรรมองค์กร</vt:lpstr>
      <vt:lpstr>ค่านิยมและวัฒนธรรมองค์กรคืออะไร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Pusit Posang</dc:creator>
  <cp:lastModifiedBy>Pusit Posang</cp:lastModifiedBy>
  <cp:revision>2</cp:revision>
  <dcterms:created xsi:type="dcterms:W3CDTF">2022-06-21T05:01:12Z</dcterms:created>
  <dcterms:modified xsi:type="dcterms:W3CDTF">2022-06-21T05:14:58Z</dcterms:modified>
</cp:coreProperties>
</file>