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73" r:id="rId5"/>
    <p:sldId id="281" r:id="rId6"/>
    <p:sldId id="282" r:id="rId7"/>
    <p:sldId id="284" r:id="rId8"/>
    <p:sldId id="283" r:id="rId9"/>
    <p:sldId id="290" r:id="rId10"/>
    <p:sldId id="285" r:id="rId11"/>
    <p:sldId id="286" r:id="rId12"/>
    <p:sldId id="289" r:id="rId13"/>
    <p:sldId id="291" r:id="rId14"/>
    <p:sldId id="292" r:id="rId15"/>
    <p:sldId id="293" r:id="rId16"/>
    <p:sldId id="294" r:id="rId17"/>
    <p:sldId id="296" r:id="rId18"/>
    <p:sldId id="297" r:id="rId19"/>
    <p:sldId id="298" r:id="rId20"/>
    <p:sldId id="299" r:id="rId21"/>
    <p:sldId id="295" r:id="rId22"/>
    <p:sldId id="301" r:id="rId23"/>
    <p:sldId id="302" r:id="rId24"/>
    <p:sldId id="303" r:id="rId25"/>
    <p:sldId id="300" r:id="rId26"/>
    <p:sldId id="277" r:id="rId27"/>
    <p:sldId id="304" r:id="rId28"/>
    <p:sldId id="278" r:id="rId29"/>
    <p:sldId id="279" r:id="rId30"/>
    <p:sldId id="275" r:id="rId31"/>
    <p:sldId id="276" r:id="rId32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khanat Manuwong" initials="SM" lastIdx="1" clrIdx="0">
    <p:extLst>
      <p:ext uri="{19B8F6BF-5375-455C-9EA6-DF929625EA0E}">
        <p15:presenceInfo xmlns:p15="http://schemas.microsoft.com/office/powerpoint/2012/main" userId="S-1-5-21-3727534951-1290689110-3103914177-19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D24726"/>
    <a:srgbClr val="FFEEBD"/>
    <a:srgbClr val="7030A0"/>
    <a:srgbClr val="FFF2CC"/>
    <a:srgbClr val="203864"/>
    <a:srgbClr val="E7E6E6"/>
    <a:srgbClr val="C4611F"/>
    <a:srgbClr val="B4C7E7"/>
    <a:srgbClr val="A6C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4" autoAdjust="0"/>
    <p:restoredTop sz="95364" autoAdjust="0"/>
  </p:normalViewPr>
  <p:slideViewPr>
    <p:cSldViewPr snapToGrid="0">
      <p:cViewPr varScale="1">
        <p:scale>
          <a:sx n="116" d="100"/>
          <a:sy n="116" d="100"/>
        </p:scale>
        <p:origin x="7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E4ABD-CDDA-4809-AEA0-B47508A905BD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346F4-2AF6-4F66-8327-1775BB6096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366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346F4-2AF6-4F66-8327-1775BB609613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5587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 = Middle Management = </a:t>
            </a:r>
            <a:r>
              <a:rPr lang="th-TH" dirty="0"/>
              <a:t>อำนวยการ     </a:t>
            </a:r>
            <a:r>
              <a:rPr lang="en-US" dirty="0"/>
              <a:t>S = Senior Executive Service = </a:t>
            </a:r>
            <a:r>
              <a:rPr lang="th-TH" dirty="0"/>
              <a:t>บริหาร   </a:t>
            </a:r>
            <a:r>
              <a:rPr lang="en-US" dirty="0"/>
              <a:t>K = Knowledge Worker = </a:t>
            </a:r>
            <a:r>
              <a:rPr lang="th-TH" dirty="0"/>
              <a:t>วิชาการ    </a:t>
            </a:r>
            <a:r>
              <a:rPr lang="en-US" dirty="0"/>
              <a:t>O = Operational Staff = </a:t>
            </a:r>
            <a:r>
              <a:rPr lang="th-TH" dirty="0"/>
              <a:t>ทั่วไป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346F4-2AF6-4F66-8327-1775BB609613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3459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346F4-2AF6-4F66-8327-1775BB609613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133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346F4-2AF6-4F66-8327-1775BB609613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7045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346F4-2AF6-4F66-8327-1775BB609613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1768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E94A-3073-12E0-DEA0-4F9A0F478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E99E29-FEEB-C49D-05DB-131AF5C94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6183D-D81E-39FE-2783-733F956B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E38CF-2ADB-9A82-FE06-955BC4D8B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5473A-1983-8CD3-EE97-967E56C4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84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6B8AA-5C7A-5600-AD43-F25D08D3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08748-1782-BD91-D1D7-FD69266D2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7E740-3F06-6BCE-1218-45C9FBA90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312CB-FD45-A4C1-B169-E660A61AB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37F18-B6F1-F47B-90E5-66F97F71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791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F3A661-E798-2423-A009-B0C9DA161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1A44A-DCCA-11A9-C855-5B2663256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EBD21-E505-03FA-A45C-87F1E321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670C0-B484-4140-981D-932C1D22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BA156-7819-C124-FD78-8A2999DF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653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33CA-54E5-DDF8-37C5-0066A93BA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B6203-D0F0-6E9C-E7A6-D2E6795C8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37F5B-2B56-DDC5-A3DD-F75B0A24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7B288-F6F3-216F-6B7B-F8CFDC409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8CC06-B3E3-B5F9-9563-23ACAEC3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526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B7BC-391E-0C3A-2610-0A788D7B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B3EA3-42AD-9C90-F9EE-2BDBBF96F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9C136-54CF-BD0C-EAE5-D4512ED8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BF2AA-B5E5-596D-BE14-81038F5ED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E1E95-4888-0C36-1352-EB1F346A0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495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F70D-3663-54A3-8EEA-EA1ABEEC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68804-935E-81E0-5655-1046990723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52F48-70D8-1B55-0155-9513CD260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332F2-D2B6-22BA-E295-7A8116AE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38D57-556F-CB15-B902-257381F3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F7F48-9A00-BFBB-B425-3E5B980B1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136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BE80-61E5-9D85-84A4-ABECDF2E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93B53-7696-541A-659F-C5B86051A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47913-69D6-9CD0-4CCA-CDB9654CF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8A6C0-C5E8-0AF7-EA92-066E789967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0FC863-04CE-2488-37F8-171D6DDAA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D44329-9BB0-0303-8FF5-17585ADE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0F41DE-8478-5C53-5C7B-50057297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364060-7BE8-925A-BCA6-EFE55816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7895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717AA-3A28-3FD5-F4EE-356B97BB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AE748-EAF4-D342-E9EB-4A48947D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A6A52A-7AA1-A2C8-46EB-2FD4B39D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AD112-A40B-F50E-8FF2-5AD32BBA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827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CEC44C-8EA9-FE50-2102-23E565A0F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1DA129-B6C4-299F-FA6F-C8AAF274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2E664-0D70-F626-363C-F795B14C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3172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21DEA-194A-15A8-1DEA-208B0943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B42C9-27AB-250C-0085-5BFAA2318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49BDC-8A7E-C982-AB43-27876E86B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B9B82-3FC0-9CD3-C57B-0446809D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10D8C-558F-98D0-6F41-49E42D94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E122E-F721-8FFB-3B79-95E1D1B8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302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97276-A9F0-4ABF-CC96-373C85062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F6256A-36AA-EF54-35B3-7A3542AC53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0AE44-8EC8-7EAF-0179-355616011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9DA29-7BB6-BFA6-5626-AD10F209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9CFEC-D384-E608-88BC-A7B0A11D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915FA-7E2D-E2D7-96C0-ABA650A5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7676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F8A5E-8678-1D4E-4CE7-118EA0DE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6E714-8A25-43F2-9AAD-367C09BAC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2EA7E-8EF0-0226-CE6E-D4F113B4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456CE-E41F-43F5-A2E7-3F9ACDB09505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45F58-394B-F2FB-254C-021EBA7DC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5B9B2-82B9-3BDC-5568-60EB9ED08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0A559-5648-435F-A301-4BF23C76C04B}" type="slidenum">
              <a:rPr lang="th-TH" smtClean="0"/>
              <a:t>‹#›</a:t>
            </a:fld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DF1E3-B0B5-2437-9438-5D6CE03C3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28472" t="41425" r="48611" b="21190"/>
          <a:stretch/>
        </p:blipFill>
        <p:spPr>
          <a:xfrm>
            <a:off x="11584035" y="6330643"/>
            <a:ext cx="453929" cy="4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1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hr@mhesi.go.th" TargetMode="External"/><Relationship Id="rId2" Type="http://schemas.openxmlformats.org/officeDocument/2006/relationships/hyperlink" Target="https://www.ops.go.th/th/personne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ps.go.th/th/personnel%20&#3627;&#3633;&#3623;&#3586;&#3657;&#3629;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FEAB61-2AE6-9C60-25FF-EBCBAD3C4FE0}"/>
              </a:ext>
            </a:extLst>
          </p:cNvPr>
          <p:cNvSpPr txBox="1"/>
          <p:nvPr/>
        </p:nvSpPr>
        <p:spPr>
          <a:xfrm>
            <a:off x="0" y="2107977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การย้าย การโอน หรือการเลื่อนข้าราชการพลเรือนสามัญ</a:t>
            </a:r>
          </a:p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ไปแต่งตั้งให้ดำรงตำแหน่งข้าราชการพลเรือนสามัญตำแหน่งประเภทอำนวยการ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9E6AD0-704D-1370-2AAE-BA3F142ECBC5}"/>
              </a:ext>
            </a:extLst>
          </p:cNvPr>
          <p:cNvCxnSpPr/>
          <p:nvPr/>
        </p:nvCxnSpPr>
        <p:spPr>
          <a:xfrm>
            <a:off x="914396" y="3872040"/>
            <a:ext cx="1040400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F0139C-7777-D142-5DC5-4AD86F79AD26}"/>
              </a:ext>
            </a:extLst>
          </p:cNvPr>
          <p:cNvSpPr txBox="1"/>
          <p:nvPr/>
        </p:nvSpPr>
        <p:spPr>
          <a:xfrm>
            <a:off x="7427475" y="4081832"/>
            <a:ext cx="3890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กลุ่มบริหารทรัพยากรบุคคล สป.อว.</a:t>
            </a:r>
          </a:p>
        </p:txBody>
      </p:sp>
    </p:spTree>
    <p:extLst>
      <p:ext uri="{BB962C8B-B14F-4D97-AF65-F5344CB8AC3E}">
        <p14:creationId xmlns:p14="http://schemas.microsoft.com/office/powerpoint/2010/main" val="1041767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F4CAFA-1553-6D33-6A8A-69CBA2777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09" y="0"/>
            <a:ext cx="980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71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3A1AB2-1CD3-434A-5A1A-37BF33252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68" y="446171"/>
            <a:ext cx="9721909" cy="48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13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819DA189-55C4-91D0-2EA7-784833596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584" y="4875297"/>
            <a:ext cx="4854744" cy="1870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0C4FB8-0359-1294-0278-5011D0CE2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281" y="3709139"/>
            <a:ext cx="4889254" cy="1153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D4F900-9D03-385B-7CB8-466D4F606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371" y="3739806"/>
            <a:ext cx="4891710" cy="30397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5B29DB-0FC5-2C39-43F9-A9A2A73A4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747" y="1001463"/>
            <a:ext cx="4870028" cy="2551449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AF66B50C-8F98-1F4A-D428-EFB10EC96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208246" cy="7112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1973263" indent="-1431925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 อว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หลักเกณฑ์ และวิธีการพิจารณากลั่นกรองเพื่อขึ้นบัญชีรายชื่อผู้ผ่านการกลั่นกรองเพื่อแต่งตั้งให้ดำรงตำแหน่งประเภทอำนวยการ </a:t>
            </a:r>
            <a:b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ลงวันที่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 (</a:t>
            </a: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แก้ไขเปลี่ยนแปลง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2FC791-CD37-3DE0-9D1B-B8A787F12437}"/>
              </a:ext>
            </a:extLst>
          </p:cNvPr>
          <p:cNvCxnSpPr/>
          <p:nvPr/>
        </p:nvCxnSpPr>
        <p:spPr>
          <a:xfrm>
            <a:off x="9745582" y="2011688"/>
            <a:ext cx="540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980696-1F72-15C3-756C-E69B0D1BBA8A}"/>
              </a:ext>
            </a:extLst>
          </p:cNvPr>
          <p:cNvCxnSpPr/>
          <p:nvPr/>
        </p:nvCxnSpPr>
        <p:spPr>
          <a:xfrm>
            <a:off x="9345661" y="5082782"/>
            <a:ext cx="118800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9F611D-1AB4-99BD-E8A4-F60328AEA8A1}"/>
              </a:ext>
            </a:extLst>
          </p:cNvPr>
          <p:cNvCxnSpPr/>
          <p:nvPr/>
        </p:nvCxnSpPr>
        <p:spPr>
          <a:xfrm>
            <a:off x="8841356" y="5277054"/>
            <a:ext cx="158400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C68A17-6E73-3848-BE47-878036062FA6}"/>
              </a:ext>
            </a:extLst>
          </p:cNvPr>
          <p:cNvCxnSpPr/>
          <p:nvPr/>
        </p:nvCxnSpPr>
        <p:spPr>
          <a:xfrm>
            <a:off x="3993400" y="5091249"/>
            <a:ext cx="118800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4AEB38-D325-CCE1-5465-FD366E0EB425}"/>
              </a:ext>
            </a:extLst>
          </p:cNvPr>
          <p:cNvCxnSpPr/>
          <p:nvPr/>
        </p:nvCxnSpPr>
        <p:spPr>
          <a:xfrm>
            <a:off x="3489095" y="5268587"/>
            <a:ext cx="158400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ED8072-F114-A11A-3F3F-E74FC12BB63B}"/>
              </a:ext>
            </a:extLst>
          </p:cNvPr>
          <p:cNvCxnSpPr/>
          <p:nvPr/>
        </p:nvCxnSpPr>
        <p:spPr>
          <a:xfrm>
            <a:off x="9396181" y="2388841"/>
            <a:ext cx="504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6BA892-87BC-C335-6444-02AE56587E74}"/>
              </a:ext>
            </a:extLst>
          </p:cNvPr>
          <p:cNvCxnSpPr/>
          <p:nvPr/>
        </p:nvCxnSpPr>
        <p:spPr>
          <a:xfrm>
            <a:off x="9387995" y="5642660"/>
            <a:ext cx="504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825DC0-D743-35D5-13CD-ACDC75AB9E9B}"/>
              </a:ext>
            </a:extLst>
          </p:cNvPr>
          <p:cNvCxnSpPr/>
          <p:nvPr/>
        </p:nvCxnSpPr>
        <p:spPr>
          <a:xfrm>
            <a:off x="3993400" y="5642660"/>
            <a:ext cx="504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D0CDD3E-0AC5-BBB7-716A-00164CF4B411}"/>
              </a:ext>
            </a:extLst>
          </p:cNvPr>
          <p:cNvSpPr/>
          <p:nvPr/>
        </p:nvSpPr>
        <p:spPr>
          <a:xfrm>
            <a:off x="7402359" y="1063557"/>
            <a:ext cx="252641" cy="2085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6561A8-F154-B981-B27E-D9EEC089A735}"/>
              </a:ext>
            </a:extLst>
          </p:cNvPr>
          <p:cNvSpPr/>
          <p:nvPr/>
        </p:nvSpPr>
        <p:spPr>
          <a:xfrm>
            <a:off x="7404477" y="3758653"/>
            <a:ext cx="252641" cy="2085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CD09BF4-A97E-5A38-991D-545601872B12}"/>
              </a:ext>
            </a:extLst>
          </p:cNvPr>
          <p:cNvSpPr/>
          <p:nvPr/>
        </p:nvSpPr>
        <p:spPr>
          <a:xfrm>
            <a:off x="2040830" y="3792521"/>
            <a:ext cx="252641" cy="2085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4BDE77-4837-F141-A32C-688C96285B17}"/>
              </a:ext>
            </a:extLst>
          </p:cNvPr>
          <p:cNvSpPr/>
          <p:nvPr/>
        </p:nvSpPr>
        <p:spPr>
          <a:xfrm>
            <a:off x="6442521" y="972064"/>
            <a:ext cx="4891711" cy="255144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056469-FF41-8DCC-244D-A4A39BD0127B}"/>
              </a:ext>
            </a:extLst>
          </p:cNvPr>
          <p:cNvSpPr/>
          <p:nvPr/>
        </p:nvSpPr>
        <p:spPr>
          <a:xfrm>
            <a:off x="1044860" y="3700851"/>
            <a:ext cx="4891711" cy="3087127"/>
          </a:xfrm>
          <a:prstGeom prst="rect">
            <a:avLst/>
          </a:prstGeom>
          <a:noFill/>
          <a:ln w="28575">
            <a:solidFill>
              <a:srgbClr val="FFEE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CD463B-232A-B793-37DF-BE8FD3802CFB}"/>
              </a:ext>
            </a:extLst>
          </p:cNvPr>
          <p:cNvSpPr/>
          <p:nvPr/>
        </p:nvSpPr>
        <p:spPr>
          <a:xfrm>
            <a:off x="6433700" y="3700851"/>
            <a:ext cx="4891711" cy="3087127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7A5BCF-9BEB-F830-CCF6-403423F82E3A}"/>
              </a:ext>
            </a:extLst>
          </p:cNvPr>
          <p:cNvCxnSpPr/>
          <p:nvPr/>
        </p:nvCxnSpPr>
        <p:spPr>
          <a:xfrm>
            <a:off x="9756699" y="4868775"/>
            <a:ext cx="540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BC4F75-B86C-F216-E55F-9AAE4D2C75A5}"/>
              </a:ext>
            </a:extLst>
          </p:cNvPr>
          <p:cNvCxnSpPr/>
          <p:nvPr/>
        </p:nvCxnSpPr>
        <p:spPr>
          <a:xfrm>
            <a:off x="4328743" y="4909166"/>
            <a:ext cx="540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780F9B2-23DA-4EB6-51CD-6B35E73000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63562"/>
            <a:ext cx="6267979" cy="93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2A74399A-68A7-8C40-260E-B6E3234F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208246" cy="7112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1973263" indent="-1431925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 อว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การรับสมัครข้าราชการพลเรือนสามัญเพื่อขึ้นบัญชีรายชื่อผู้ผ่านการกลั่นกรอง เพื่อแต่งตั้งให้ดำรงตำแหน่งประเภทอำนวยการ </a:t>
            </a:r>
            <a:b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ลงวันที่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703A9A-C844-E291-EBB6-2C2E9180B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7"/>
          <a:stretch/>
        </p:blipFill>
        <p:spPr>
          <a:xfrm>
            <a:off x="8659069" y="870942"/>
            <a:ext cx="3483506" cy="48705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FB49C-F17D-2FB8-09F0-42655567C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1" b="3248"/>
          <a:stretch/>
        </p:blipFill>
        <p:spPr>
          <a:xfrm>
            <a:off x="5625063" y="870740"/>
            <a:ext cx="3551883" cy="48694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9B3248-F933-4500-6DDF-8CFF7204F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70"/>
          <a:stretch/>
        </p:blipFill>
        <p:spPr>
          <a:xfrm>
            <a:off x="2848912" y="871159"/>
            <a:ext cx="3551883" cy="4870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2B373-8877-FFD5-08B7-E9E6AFBE33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8"/>
          <a:stretch/>
        </p:blipFill>
        <p:spPr>
          <a:xfrm>
            <a:off x="56289" y="872365"/>
            <a:ext cx="3551883" cy="48694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CC9C59-027A-622F-0AE0-935A59A12DC4}"/>
              </a:ext>
            </a:extLst>
          </p:cNvPr>
          <p:cNvCxnSpPr/>
          <p:nvPr/>
        </p:nvCxnSpPr>
        <p:spPr>
          <a:xfrm>
            <a:off x="1029260" y="2985560"/>
            <a:ext cx="1656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5F27EDB-F07D-DF2D-31A2-12DFB92E7ECE}"/>
              </a:ext>
            </a:extLst>
          </p:cNvPr>
          <p:cNvGrpSpPr/>
          <p:nvPr/>
        </p:nvGrpSpPr>
        <p:grpSpPr>
          <a:xfrm>
            <a:off x="63850" y="732663"/>
            <a:ext cx="1034094" cy="1026747"/>
            <a:chOff x="718205" y="768186"/>
            <a:chExt cx="1172631" cy="1165666"/>
          </a:xfrm>
        </p:grpSpPr>
        <p:pic>
          <p:nvPicPr>
            <p:cNvPr id="4" name="Picture 3" descr="Post It Note Icon, sticky notes HD wallpaper | Pxfuel">
              <a:extLst>
                <a:ext uri="{FF2B5EF4-FFF2-40B4-BE49-F238E27FC236}">
                  <a16:creationId xmlns:a16="http://schemas.microsoft.com/office/drawing/2014/main" id="{2716CE13-35D3-C6A3-1AD3-2870F6F0FD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3" t="5097" r="15337" b="5176"/>
            <a:stretch/>
          </p:blipFill>
          <p:spPr bwMode="auto">
            <a:xfrm>
              <a:off x="718205" y="768186"/>
              <a:ext cx="1172631" cy="1165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2379C-D6F8-369F-4C8D-93E76B8C311F}"/>
                </a:ext>
              </a:extLst>
            </p:cNvPr>
            <p:cNvSpPr txBox="1"/>
            <p:nvPr/>
          </p:nvSpPr>
          <p:spPr>
            <a:xfrm rot="21337837">
              <a:off x="775052" y="960205"/>
              <a:ext cx="1023760" cy="524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ฉบับที่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  <a:endPara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D2A727-4D2E-04ED-762F-98F1C11AA270}"/>
              </a:ext>
            </a:extLst>
          </p:cNvPr>
          <p:cNvCxnSpPr/>
          <p:nvPr/>
        </p:nvCxnSpPr>
        <p:spPr>
          <a:xfrm>
            <a:off x="3843580" y="1397183"/>
            <a:ext cx="1044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A637A8-7A91-1EB7-4962-CA10B3112706}"/>
              </a:ext>
            </a:extLst>
          </p:cNvPr>
          <p:cNvCxnSpPr/>
          <p:nvPr/>
        </p:nvCxnSpPr>
        <p:spPr>
          <a:xfrm>
            <a:off x="3843580" y="2265863"/>
            <a:ext cx="936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26027B-FBA4-06FD-4212-A74DE5B0989F}"/>
              </a:ext>
            </a:extLst>
          </p:cNvPr>
          <p:cNvCxnSpPr/>
          <p:nvPr/>
        </p:nvCxnSpPr>
        <p:spPr>
          <a:xfrm>
            <a:off x="6541060" y="4181023"/>
            <a:ext cx="7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FC9174-2889-A93E-2980-F6388B0E8657}"/>
              </a:ext>
            </a:extLst>
          </p:cNvPr>
          <p:cNvCxnSpPr/>
          <p:nvPr/>
        </p:nvCxnSpPr>
        <p:spPr>
          <a:xfrm>
            <a:off x="6541060" y="4724583"/>
            <a:ext cx="43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0A3E14-83EE-5309-5C05-4BB9002547AB}"/>
              </a:ext>
            </a:extLst>
          </p:cNvPr>
          <p:cNvCxnSpPr/>
          <p:nvPr/>
        </p:nvCxnSpPr>
        <p:spPr>
          <a:xfrm>
            <a:off x="6541060" y="5156383"/>
            <a:ext cx="360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301FB9-1297-5274-AEDB-BBDBCF5AEC8C}"/>
              </a:ext>
            </a:extLst>
          </p:cNvPr>
          <p:cNvCxnSpPr/>
          <p:nvPr/>
        </p:nvCxnSpPr>
        <p:spPr>
          <a:xfrm>
            <a:off x="9594140" y="2311583"/>
            <a:ext cx="900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33EC05-8C4E-466B-9E57-357E350170E5}"/>
              </a:ext>
            </a:extLst>
          </p:cNvPr>
          <p:cNvCxnSpPr/>
          <p:nvPr/>
        </p:nvCxnSpPr>
        <p:spPr>
          <a:xfrm>
            <a:off x="9594140" y="4673783"/>
            <a:ext cx="151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697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CE3B3-C9E0-0136-BFF2-033C3101D30E}"/>
              </a:ext>
            </a:extLst>
          </p:cNvPr>
          <p:cNvSpPr txBox="1"/>
          <p:nvPr/>
        </p:nvSpPr>
        <p:spPr>
          <a:xfrm>
            <a:off x="342251" y="1046300"/>
            <a:ext cx="11269867" cy="561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1. </a:t>
            </a:r>
            <a:r>
              <a:rPr lang="th-TH" sz="2400" b="1" dirty="0">
                <a:effectLst/>
                <a:latin typeface="TH SarabunIT๙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บัญชีที่เปิดรับสมัคร และจำนวนตำแหน่งที่ว่างและคาดว่าจะว่าง</a:t>
            </a:r>
            <a:r>
              <a:rPr lang="en-US" sz="2400" b="1" dirty="0">
                <a:effectLst/>
                <a:latin typeface="TH SarabunIT๙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ตำแหน่งประเภทอำนวยการ </a:t>
            </a:r>
            <a:r>
              <a:rPr lang="th-TH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ระดับสูง จำนวน </a:t>
            </a:r>
            <a:r>
              <a:rPr lang="en-US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</a:t>
            </a:r>
            <a:r>
              <a:rPr lang="th-TH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บัญชี </a:t>
            </a:r>
            <a:endParaRPr lang="en-US" sz="2400" dirty="0">
              <a:solidFill>
                <a:srgbClr val="C00000"/>
              </a:solidFill>
              <a:effectLst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5E959CA-585A-68A7-DD29-3D6FA6A8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208246" cy="7112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1973263" indent="-1431925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 อว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การรับสมัครข้าราชการพลเรือนสามัญเพื่อขึ้นบัญชีรายชื่อผู้ผ่านการกลั่นกรอง เพื่อแต่งตั้งให้ดำรงตำแหน่งประเภทอำนวยการ </a:t>
            </a:r>
            <a:b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ลงวันที่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A3C09B-2282-D233-393A-CAAF94D11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" t="9201" r="1324" b="1467"/>
          <a:stretch/>
        </p:blipFill>
        <p:spPr>
          <a:xfrm>
            <a:off x="1783080" y="1859281"/>
            <a:ext cx="8625840" cy="44531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48E84F-A294-66EC-CE3E-91740D721C33}"/>
              </a:ext>
            </a:extLst>
          </p:cNvPr>
          <p:cNvSpPr/>
          <p:nvPr/>
        </p:nvSpPr>
        <p:spPr>
          <a:xfrm>
            <a:off x="2324100" y="2354580"/>
            <a:ext cx="1249680" cy="39014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B826F4-84DF-4775-9B32-B58E963D7037}"/>
              </a:ext>
            </a:extLst>
          </p:cNvPr>
          <p:cNvSpPr/>
          <p:nvPr/>
        </p:nvSpPr>
        <p:spPr>
          <a:xfrm>
            <a:off x="3573780" y="2354580"/>
            <a:ext cx="1546860" cy="39014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AEFB38-CE83-A0B9-544F-801DF5629FA1}"/>
              </a:ext>
            </a:extLst>
          </p:cNvPr>
          <p:cNvSpPr/>
          <p:nvPr/>
        </p:nvSpPr>
        <p:spPr>
          <a:xfrm>
            <a:off x="6457952" y="2354580"/>
            <a:ext cx="1283968" cy="39014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05D0AC-3076-1738-8A2A-8E5A399CD788}"/>
              </a:ext>
            </a:extLst>
          </p:cNvPr>
          <p:cNvSpPr/>
          <p:nvPr/>
        </p:nvSpPr>
        <p:spPr>
          <a:xfrm>
            <a:off x="9079232" y="2354580"/>
            <a:ext cx="1283968" cy="39014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23688-A7FB-1C06-FBBC-595A2EF1C58D}"/>
              </a:ext>
            </a:extLst>
          </p:cNvPr>
          <p:cNvSpPr txBox="1"/>
          <p:nvPr/>
        </p:nvSpPr>
        <p:spPr>
          <a:xfrm>
            <a:off x="2618561" y="6291821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 อัตรา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F2D5E-FFF9-7503-5763-0B1B730DA286}"/>
              </a:ext>
            </a:extLst>
          </p:cNvPr>
          <p:cNvSpPr txBox="1"/>
          <p:nvPr/>
        </p:nvSpPr>
        <p:spPr>
          <a:xfrm>
            <a:off x="3915545" y="628208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อัตรา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1C475A-A9CB-EE0C-8EB3-56B9FE978624}"/>
              </a:ext>
            </a:extLst>
          </p:cNvPr>
          <p:cNvSpPr txBox="1"/>
          <p:nvPr/>
        </p:nvSpPr>
        <p:spPr>
          <a:xfrm>
            <a:off x="6750901" y="6295515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อัตรา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8A3CE7-7839-A09A-7179-C2C4C61CD4D3}"/>
              </a:ext>
            </a:extLst>
          </p:cNvPr>
          <p:cNvSpPr txBox="1"/>
          <p:nvPr/>
        </p:nvSpPr>
        <p:spPr>
          <a:xfrm>
            <a:off x="9309885" y="628965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อัตรา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E47D21-CF52-456A-255A-4516E8EF19E9}"/>
              </a:ext>
            </a:extLst>
          </p:cNvPr>
          <p:cNvSpPr txBox="1"/>
          <p:nvPr/>
        </p:nvSpPr>
        <p:spPr>
          <a:xfrm>
            <a:off x="105950" y="6143582"/>
            <a:ext cx="1631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1800" b="1" dirty="0">
                <a:effectLst/>
                <a:latin typeface="TH SarabunIT๙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จำนวนตำแหน่งที่ว่าง</a:t>
            </a:r>
          </a:p>
          <a:p>
            <a:pPr lvl="0"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1800" b="1" dirty="0">
                <a:effectLst/>
                <a:latin typeface="TH SarabunIT๙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และคาดว่าจะว่าง</a:t>
            </a:r>
            <a:endParaRPr lang="en-US" sz="1800" dirty="0">
              <a:solidFill>
                <a:srgbClr val="C00000"/>
              </a:solidFill>
              <a:effectLst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266F26FC-60D7-36B6-8CA6-B85EDE23BB88}"/>
              </a:ext>
            </a:extLst>
          </p:cNvPr>
          <p:cNvSpPr/>
          <p:nvPr/>
        </p:nvSpPr>
        <p:spPr>
          <a:xfrm>
            <a:off x="1655347" y="6416675"/>
            <a:ext cx="361972" cy="255329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854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4" grpId="0"/>
      <p:bldP spid="6" grpId="0"/>
      <p:bldP spid="11" grpId="0"/>
      <p:bldP spid="12" grpId="0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5BF00D-7948-9913-2093-81A48629DE19}"/>
              </a:ext>
            </a:extLst>
          </p:cNvPr>
          <p:cNvSpPr txBox="1"/>
          <p:nvPr/>
        </p:nvSpPr>
        <p:spPr>
          <a:xfrm>
            <a:off x="351565" y="1057084"/>
            <a:ext cx="10868857" cy="561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2. 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บัญชีที่เปิดรับสมัคร และจำนวนตำแหน่งที่ว่างและคาดว่าจะว่าง</a:t>
            </a:r>
            <a:r>
              <a:rPr lang="en-US" sz="2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ตำแหน่งประเภทอำนวยการ </a:t>
            </a:r>
            <a:r>
              <a:rPr lang="th-TH" b="1" dirty="0">
                <a:solidFill>
                  <a:srgbClr val="7030A0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ระดับต้น จำนวน </a:t>
            </a:r>
            <a:r>
              <a:rPr lang="en-US" b="1" dirty="0">
                <a:solidFill>
                  <a:srgbClr val="7030A0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</a:t>
            </a:r>
            <a:r>
              <a:rPr lang="th-TH" b="1" dirty="0">
                <a:solidFill>
                  <a:srgbClr val="7030A0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บัญชี</a:t>
            </a:r>
            <a:endParaRPr lang="en-US" sz="2400" b="1" dirty="0">
              <a:solidFill>
                <a:srgbClr val="7030A0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09C0A4A-31B7-9FFB-9BD1-5022758B8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208246" cy="7112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1973263" indent="-1431925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 อว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การรับสมัครข้าราชการพลเรือนสามัญเพื่อขึ้นบัญชีรายชื่อผู้ผ่านการกลั่นกรอง เพื่อแต่งตั้งให้ดำรงตำแหน่งประเภทอำนวยการ </a:t>
            </a:r>
            <a:b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ลงวันที่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2FD17-B1AF-9EC1-7752-74C12C330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" t="8395" r="1180" b="33827"/>
          <a:stretch/>
        </p:blipFill>
        <p:spPr>
          <a:xfrm>
            <a:off x="1736452" y="1977884"/>
            <a:ext cx="8719095" cy="29022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30D714-5C8E-B77F-3391-65A4A711A5B5}"/>
              </a:ext>
            </a:extLst>
          </p:cNvPr>
          <p:cNvSpPr/>
          <p:nvPr/>
        </p:nvSpPr>
        <p:spPr>
          <a:xfrm>
            <a:off x="5123180" y="2540847"/>
            <a:ext cx="1303020" cy="224282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F62D9-A6A9-A02E-6AE2-796593CCB02E}"/>
              </a:ext>
            </a:extLst>
          </p:cNvPr>
          <p:cNvSpPr txBox="1"/>
          <p:nvPr/>
        </p:nvSpPr>
        <p:spPr>
          <a:xfrm>
            <a:off x="5435241" y="488517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อัตรา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3155B-92C8-8A27-8F75-07B4B551FB3C}"/>
              </a:ext>
            </a:extLst>
          </p:cNvPr>
          <p:cNvSpPr txBox="1"/>
          <p:nvPr/>
        </p:nvSpPr>
        <p:spPr>
          <a:xfrm>
            <a:off x="237756" y="4796747"/>
            <a:ext cx="1631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1800" b="1" dirty="0">
                <a:effectLst/>
                <a:latin typeface="TH SarabunIT๙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จำนวนตำแหน่งที่ว่าง</a:t>
            </a:r>
          </a:p>
          <a:p>
            <a:pPr lvl="0"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1800" b="1" dirty="0">
                <a:effectLst/>
                <a:latin typeface="TH SarabunIT๙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และคาดว่าจะว่าง</a:t>
            </a:r>
            <a:endParaRPr lang="en-US" sz="1800" dirty="0">
              <a:solidFill>
                <a:srgbClr val="C00000"/>
              </a:solidFill>
              <a:effectLst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ACE33BB5-7B24-C40E-2B98-DEE06A1EC193}"/>
              </a:ext>
            </a:extLst>
          </p:cNvPr>
          <p:cNvSpPr/>
          <p:nvPr/>
        </p:nvSpPr>
        <p:spPr>
          <a:xfrm>
            <a:off x="1787153" y="5069840"/>
            <a:ext cx="361972" cy="255329"/>
          </a:xfrm>
          <a:prstGeom prst="striped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005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F73920-9B88-9EDE-1D8D-D3A10CB4E781}"/>
              </a:ext>
            </a:extLst>
          </p:cNvPr>
          <p:cNvSpPr txBox="1">
            <a:spLocks/>
          </p:cNvSpPr>
          <p:nvPr/>
        </p:nvSpPr>
        <p:spPr>
          <a:xfrm>
            <a:off x="604434" y="2672841"/>
            <a:ext cx="10983132" cy="74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คุณสมบัติของผู้ที่จะเข้ารับการกลั่นกรอง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Step 1" descr="Small circle with number 1 inside indicating step 1">
            <a:extLst>
              <a:ext uri="{FF2B5EF4-FFF2-40B4-BE49-F238E27FC236}">
                <a16:creationId xmlns:a16="http://schemas.microsoft.com/office/drawing/2014/main" id="{71D6CAFD-C95A-3A3C-FDA4-FCDCC4E58A97}"/>
              </a:ext>
            </a:extLst>
          </p:cNvPr>
          <p:cNvGrpSpPr/>
          <p:nvPr/>
        </p:nvGrpSpPr>
        <p:grpSpPr bwMode="blackWhite">
          <a:xfrm>
            <a:off x="1455580" y="3741084"/>
            <a:ext cx="558179" cy="409838"/>
            <a:chOff x="7714541" y="-2022575"/>
            <a:chExt cx="558179" cy="409838"/>
          </a:xfrm>
        </p:grpSpPr>
        <p:sp>
          <p:nvSpPr>
            <p:cNvPr id="6" name="Oval 5" descr="Small circle">
              <a:extLst>
                <a:ext uri="{FF2B5EF4-FFF2-40B4-BE49-F238E27FC236}">
                  <a16:creationId xmlns:a16="http://schemas.microsoft.com/office/drawing/2014/main" id="{90DEDC84-C373-4A2C-C297-AA64679A0635}"/>
                </a:ext>
              </a:extLst>
            </p:cNvPr>
            <p:cNvSpPr/>
            <p:nvPr/>
          </p:nvSpPr>
          <p:spPr bwMode="blackWhite">
            <a:xfrm>
              <a:off x="7788711" y="-2022575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 descr="Number 1">
              <a:extLst>
                <a:ext uri="{FF2B5EF4-FFF2-40B4-BE49-F238E27FC236}">
                  <a16:creationId xmlns:a16="http://schemas.microsoft.com/office/drawing/2014/main" id="{5051AE57-23CF-2F29-EE02-34CC9CBBD797}"/>
                </a:ext>
              </a:extLst>
            </p:cNvPr>
            <p:cNvSpPr txBox="1"/>
            <p:nvPr/>
          </p:nvSpPr>
          <p:spPr bwMode="blackWhite">
            <a:xfrm>
              <a:off x="7714541" y="-2002322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8" name="Content Placeholder Step 1" descr="Select your 3D model &gt; 3D Models Format &gt; Pan &amp; Zoom&#10;&#10;Note: the Pan &amp; Zoom tool acts like an on/off (toggle) switch. Once pressed, you’ll see a gray box around the Pan &amp; Zoom button to indicate the feature is activated. Press the button again to deactivate the Pan &amp; Zoom feature.">
            <a:extLst>
              <a:ext uri="{FF2B5EF4-FFF2-40B4-BE49-F238E27FC236}">
                <a16:creationId xmlns:a16="http://schemas.microsoft.com/office/drawing/2014/main" id="{7F743582-C7F0-0868-DBA4-BAD078D59538}"/>
              </a:ext>
            </a:extLst>
          </p:cNvPr>
          <p:cNvSpPr txBox="1">
            <a:spLocks/>
          </p:cNvSpPr>
          <p:nvPr/>
        </p:nvSpPr>
        <p:spPr>
          <a:xfrm>
            <a:off x="2052677" y="3863780"/>
            <a:ext cx="8139698" cy="409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r>
              <a:rPr lang="th-TH" sz="2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เป็นข้าราชการ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พลเรือนสามัญในสังกัด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กระทรวงการอุดมศึกษา วิทยาศาสตร์ วิจัยและนวัตกรรม</a:t>
            </a:r>
            <a:endParaRPr lang="en-US" sz="2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spcAft>
                <a:spcPts val="2000"/>
              </a:spcAft>
              <a:buNone/>
            </a:pPr>
            <a:br>
              <a:rPr lang="en-US" sz="1600" b="1" dirty="0">
                <a:solidFill>
                  <a:srgbClr val="D2472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br>
              <a:rPr lang="en-US" sz="1600" b="1" dirty="0">
                <a:solidFill>
                  <a:srgbClr val="D2472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Step 2" descr="Small circle with number 2 inside indicating step 2">
            <a:extLst>
              <a:ext uri="{FF2B5EF4-FFF2-40B4-BE49-F238E27FC236}">
                <a16:creationId xmlns:a16="http://schemas.microsoft.com/office/drawing/2014/main" id="{3D0E7F44-FC47-38CD-106C-396A384B6443}"/>
              </a:ext>
            </a:extLst>
          </p:cNvPr>
          <p:cNvGrpSpPr/>
          <p:nvPr/>
        </p:nvGrpSpPr>
        <p:grpSpPr bwMode="blackWhite">
          <a:xfrm>
            <a:off x="1462782" y="4756119"/>
            <a:ext cx="558179" cy="409838"/>
            <a:chOff x="6953426" y="711274"/>
            <a:chExt cx="558179" cy="409838"/>
          </a:xfrm>
        </p:grpSpPr>
        <p:sp>
          <p:nvSpPr>
            <p:cNvPr id="10" name="Oval 9" descr="Small circle">
              <a:extLst>
                <a:ext uri="{FF2B5EF4-FFF2-40B4-BE49-F238E27FC236}">
                  <a16:creationId xmlns:a16="http://schemas.microsoft.com/office/drawing/2014/main" id="{597AD931-6A52-082E-73C6-4D488CDD42EE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 descr="Number 2">
              <a:extLst>
                <a:ext uri="{FF2B5EF4-FFF2-40B4-BE49-F238E27FC236}">
                  <a16:creationId xmlns:a16="http://schemas.microsoft.com/office/drawing/2014/main" id="{9E5EC7E9-A569-72DA-9451-A96C34DE2F51}"/>
                </a:ext>
              </a:extLst>
            </p:cNvPr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12" name="Content Placeholder Step 2" descr="With the Pan &amp; Zoom button enabled, now move, rotate, and resize your 3D model.  ">
            <a:extLst>
              <a:ext uri="{FF2B5EF4-FFF2-40B4-BE49-F238E27FC236}">
                <a16:creationId xmlns:a16="http://schemas.microsoft.com/office/drawing/2014/main" id="{9DC50B1C-F332-A9B4-7566-F61695A29E26}"/>
              </a:ext>
            </a:extLst>
          </p:cNvPr>
          <p:cNvSpPr txBox="1">
            <a:spLocks/>
          </p:cNvSpPr>
          <p:nvPr/>
        </p:nvSpPr>
        <p:spPr>
          <a:xfrm>
            <a:off x="2052677" y="4704955"/>
            <a:ext cx="8086646" cy="873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2000"/>
              </a:spcAft>
              <a:buNone/>
            </a:pPr>
            <a:r>
              <a:rPr lang="th-TH" sz="2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มีคุณสมบัติตรงตามคุณสมบัติเฉพาะสำหรับตำแหน่งในบัญชีตามที่กำหนดไว้ในมาตรฐาน</a:t>
            </a:r>
            <a:br>
              <a:rPr lang="th-TH" sz="2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กำหนดตำแหน่งประเภทอำนวยการ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14E7A0-DCFC-C315-EBF8-FC248FDE3806}"/>
              </a:ext>
            </a:extLst>
          </p:cNvPr>
          <p:cNvSpPr txBox="1"/>
          <p:nvPr/>
        </p:nvSpPr>
        <p:spPr>
          <a:xfrm>
            <a:off x="2052677" y="5506479"/>
            <a:ext cx="4738255" cy="40983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th-TH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ดูจากรายละเอียดแนบท้ายประกาศรับสมัคร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CC38E-6FDE-0D55-36D4-DED662C47420}"/>
              </a:ext>
            </a:extLst>
          </p:cNvPr>
          <p:cNvSpPr txBox="1">
            <a:spLocks/>
          </p:cNvSpPr>
          <p:nvPr/>
        </p:nvSpPr>
        <p:spPr>
          <a:xfrm>
            <a:off x="604434" y="512883"/>
            <a:ext cx="1098313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การรับสมัคร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003F9A-EED0-4E0B-48C4-7BFEAC942CE1}"/>
              </a:ext>
            </a:extLst>
          </p:cNvPr>
          <p:cNvCxnSpPr/>
          <p:nvPr/>
        </p:nvCxnSpPr>
        <p:spPr>
          <a:xfrm>
            <a:off x="577908" y="1245793"/>
            <a:ext cx="10983132" cy="0"/>
          </a:xfrm>
          <a:prstGeom prst="line">
            <a:avLst/>
          </a:prstGeom>
          <a:ln w="28575">
            <a:solidFill>
              <a:srgbClr val="D2472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D12F890-9EF8-38A5-DD97-4FE9D86273A6}"/>
              </a:ext>
            </a:extLst>
          </p:cNvPr>
          <p:cNvSpPr txBox="1"/>
          <p:nvPr/>
        </p:nvSpPr>
        <p:spPr>
          <a:xfrm>
            <a:off x="896780" y="1422546"/>
            <a:ext cx="96338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ตั้งแต่วันที่</a:t>
            </a:r>
            <a:r>
              <a:rPr lang="en-US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</a:t>
            </a:r>
            <a:r>
              <a:rPr lang="en-US" sz="2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22 </a:t>
            </a:r>
            <a:r>
              <a:rPr lang="th-TH" sz="2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กันยายน </a:t>
            </a:r>
            <a:r>
              <a:rPr lang="en-US" sz="2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</a:t>
            </a:r>
            <a:r>
              <a:rPr lang="en-US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ถึงวันที่ </a:t>
            </a:r>
            <a:r>
              <a:rPr lang="en-US" sz="2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2 </a:t>
            </a:r>
            <a:r>
              <a:rPr lang="th-TH" sz="2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ตุลาคม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เวลา </a:t>
            </a:r>
            <a:r>
              <a:rPr lang="en-US" sz="2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08.30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น. ถึง </a:t>
            </a:r>
            <a:r>
              <a:rPr lang="en-US" sz="2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16.30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น. ในวันและเวลาราชการ</a:t>
            </a:r>
            <a:endParaRPr lang="en-US" sz="2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4933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EBACF4-EAD9-4D4E-55CF-062F3295D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519" y="477794"/>
            <a:ext cx="6744962" cy="576648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9FDE05D-192B-A616-F80C-7598C52A4B5F}"/>
              </a:ext>
            </a:extLst>
          </p:cNvPr>
          <p:cNvSpPr/>
          <p:nvPr/>
        </p:nvSpPr>
        <p:spPr>
          <a:xfrm>
            <a:off x="5393349" y="1282849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EA19DD-2D1F-4B72-98B6-E5CCA37B13C0}"/>
              </a:ext>
            </a:extLst>
          </p:cNvPr>
          <p:cNvSpPr/>
          <p:nvPr/>
        </p:nvSpPr>
        <p:spPr>
          <a:xfrm>
            <a:off x="5393349" y="4400871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5095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DD8A6-2706-2D63-7AE8-51A04B474FCA}"/>
              </a:ext>
            </a:extLst>
          </p:cNvPr>
          <p:cNvGrpSpPr/>
          <p:nvPr/>
        </p:nvGrpSpPr>
        <p:grpSpPr>
          <a:xfrm>
            <a:off x="1212685" y="115330"/>
            <a:ext cx="4883315" cy="6742670"/>
            <a:chOff x="0" y="0"/>
            <a:chExt cx="4883315" cy="67426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73900D-BECF-BA8D-3D13-10967B0E7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883315" cy="42135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81E213-9B9D-1888-6AE0-E3E9AE962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97" b="2764"/>
            <a:stretch/>
          </p:blipFill>
          <p:spPr>
            <a:xfrm>
              <a:off x="33338" y="4181468"/>
              <a:ext cx="4849976" cy="256120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1D1C01-2920-57E2-962C-1AE39002D739}"/>
              </a:ext>
            </a:extLst>
          </p:cNvPr>
          <p:cNvGrpSpPr/>
          <p:nvPr/>
        </p:nvGrpSpPr>
        <p:grpSpPr>
          <a:xfrm>
            <a:off x="6095999" y="321150"/>
            <a:ext cx="4880781" cy="6137322"/>
            <a:chOff x="4868296" y="642426"/>
            <a:chExt cx="4880781" cy="61373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938936-807C-A97D-F6F5-7060E581F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1"/>
            <a:stretch/>
          </p:blipFill>
          <p:spPr>
            <a:xfrm>
              <a:off x="4868296" y="642426"/>
              <a:ext cx="4880781" cy="40324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C2ED96-900B-03C7-278F-3A7C30D88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1553" y="4674848"/>
              <a:ext cx="4775582" cy="2104900"/>
            </a:xfrm>
            <a:prstGeom prst="rect">
              <a:avLst/>
            </a:prstGeom>
          </p:spPr>
        </p:pic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6D5E1AA-85B0-0A54-2353-A7BA2EAFFFBF}"/>
              </a:ext>
            </a:extLst>
          </p:cNvPr>
          <p:cNvSpPr/>
          <p:nvPr/>
        </p:nvSpPr>
        <p:spPr>
          <a:xfrm>
            <a:off x="3119706" y="638155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8CA864-8369-5E19-CE91-A6F7593AC64B}"/>
              </a:ext>
            </a:extLst>
          </p:cNvPr>
          <p:cNvSpPr/>
          <p:nvPr/>
        </p:nvSpPr>
        <p:spPr>
          <a:xfrm>
            <a:off x="7963555" y="2222091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5120ED7-4ADC-8CAD-AEA6-3776D0B7876B}"/>
              </a:ext>
            </a:extLst>
          </p:cNvPr>
          <p:cNvSpPr/>
          <p:nvPr/>
        </p:nvSpPr>
        <p:spPr>
          <a:xfrm>
            <a:off x="7984602" y="4559392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CF2F2F-51B5-B731-CDC8-7AF81B2199FB}"/>
              </a:ext>
            </a:extLst>
          </p:cNvPr>
          <p:cNvSpPr/>
          <p:nvPr/>
        </p:nvSpPr>
        <p:spPr>
          <a:xfrm>
            <a:off x="7963555" y="5272264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5078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99EF17A-4C75-F34D-B831-003A03398C39}"/>
              </a:ext>
            </a:extLst>
          </p:cNvPr>
          <p:cNvGrpSpPr/>
          <p:nvPr/>
        </p:nvGrpSpPr>
        <p:grpSpPr>
          <a:xfrm>
            <a:off x="1596578" y="145692"/>
            <a:ext cx="4590037" cy="6653130"/>
            <a:chOff x="171433" y="85367"/>
            <a:chExt cx="4590037" cy="66531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7AB5A4-07B4-E2F9-DFA2-BF97EFC28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433" y="85367"/>
              <a:ext cx="4590037" cy="40395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03D9A9-A004-600C-310D-B7DA7335A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84" b="-1"/>
            <a:stretch/>
          </p:blipFill>
          <p:spPr>
            <a:xfrm>
              <a:off x="209148" y="4128443"/>
              <a:ext cx="4539882" cy="261005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9CF52C-FFE1-D1D0-B286-8BE338165695}"/>
              </a:ext>
            </a:extLst>
          </p:cNvPr>
          <p:cNvGrpSpPr/>
          <p:nvPr/>
        </p:nvGrpSpPr>
        <p:grpSpPr>
          <a:xfrm>
            <a:off x="6224330" y="398075"/>
            <a:ext cx="4558329" cy="6459925"/>
            <a:chOff x="4799185" y="337750"/>
            <a:chExt cx="4558329" cy="64599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BE563F-CC15-E3B0-D766-319F9D324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9185" y="337750"/>
              <a:ext cx="4558329" cy="41559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C79CA4-4758-4445-4604-8C7F0567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2360" y="4495801"/>
              <a:ext cx="4503269" cy="2301874"/>
            </a:xfrm>
            <a:prstGeom prst="rect">
              <a:avLst/>
            </a:prstGeom>
          </p:spPr>
        </p:pic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514DB08A-1C76-F764-6D8A-3F1F2F5117D6}"/>
              </a:ext>
            </a:extLst>
          </p:cNvPr>
          <p:cNvSpPr/>
          <p:nvPr/>
        </p:nvSpPr>
        <p:spPr>
          <a:xfrm>
            <a:off x="7963555" y="2881118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0EA7397-3F2D-60DE-39A9-8F8B44E1146C}"/>
              </a:ext>
            </a:extLst>
          </p:cNvPr>
          <p:cNvSpPr/>
          <p:nvPr/>
        </p:nvSpPr>
        <p:spPr>
          <a:xfrm>
            <a:off x="7963555" y="5090202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ED8E367-0BE9-FE22-8F45-898B13C8C328}"/>
              </a:ext>
            </a:extLst>
          </p:cNvPr>
          <p:cNvSpPr/>
          <p:nvPr/>
        </p:nvSpPr>
        <p:spPr>
          <a:xfrm>
            <a:off x="7938841" y="5755468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ED856B-FB78-5F08-5A5E-3F13767EBB14}"/>
              </a:ext>
            </a:extLst>
          </p:cNvPr>
          <p:cNvSpPr/>
          <p:nvPr/>
        </p:nvSpPr>
        <p:spPr>
          <a:xfrm>
            <a:off x="3387435" y="660365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5587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6B144E-1828-AC6A-5AFF-2BC0EA02B31B}"/>
              </a:ext>
            </a:extLst>
          </p:cNvPr>
          <p:cNvSpPr txBox="1"/>
          <p:nvPr/>
        </p:nvSpPr>
        <p:spPr>
          <a:xfrm>
            <a:off x="347958" y="276847"/>
            <a:ext cx="11506874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การแต่งตั้งให้ดำรงตำแหน่งประเภทอำนวยการ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7DB9A-22AA-7FAF-A9A4-E3D8B740C076}"/>
              </a:ext>
            </a:extLst>
          </p:cNvPr>
          <p:cNvSpPr txBox="1"/>
          <p:nvPr/>
        </p:nvSpPr>
        <p:spPr>
          <a:xfrm>
            <a:off x="347958" y="1215926"/>
            <a:ext cx="6788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กฎ ก.พ.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ว่าด้วยการย้าย การโอน หรือการเลื่อนข้าราชการพลเรือนสามัญไปแต่งตั้งให้ดำรงตำแหน่งข้าราชการพลเรือนสามัญตำแหน่งประเภทอำนวยการในหรือต่างกระทรวงหรือกรม พ.ศ. 2564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กำหนดให้การย้าย การโอน หรือการเลื่อนข้าราชการพลเรือนสามัญ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เพื่อแต่งตั้งให้ดำรงตำแหน่งประเภทอำนวยการ ให้เป็นไปตามที่กำหนดในกฎ ก.พ. นี้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2BFA7-349B-DB70-02DE-ECE3310A7300}"/>
              </a:ext>
            </a:extLst>
          </p:cNvPr>
          <p:cNvSpPr txBox="1"/>
          <p:nvPr/>
        </p:nvSpPr>
        <p:spPr>
          <a:xfrm>
            <a:off x="347958" y="4063219"/>
            <a:ext cx="678854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หนังสือสำนักงาน ก.พ. ที่ นร 1006/ว15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ลงวันที่ 11 สิงหาคม 2564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ก.พ. กำหนดหลักเกณฑ์ วิธีการ และเงื่อนไขการย้าย การโอน หรือ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การเลื่อนข้าราชการพลเรือนสามัญ เพื่อแต่งตั้งให้ดำรงตำแหน่งประเภทอำนวยการ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C2D025-AEED-62A7-B888-DB532DB63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42" y="1369937"/>
            <a:ext cx="4228105" cy="224652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CC56A-B0B9-9DB9-F388-19A094BC3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/>
          <a:stretch/>
        </p:blipFill>
        <p:spPr>
          <a:xfrm>
            <a:off x="7501342" y="4086882"/>
            <a:ext cx="4228105" cy="216155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97363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DAA22-DBED-C135-712F-1707A9634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956" y="0"/>
            <a:ext cx="5864087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0D4BABC-4FFA-31BA-363F-51129C4553FC}"/>
              </a:ext>
            </a:extLst>
          </p:cNvPr>
          <p:cNvSpPr/>
          <p:nvPr/>
        </p:nvSpPr>
        <p:spPr>
          <a:xfrm>
            <a:off x="5483965" y="774200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DA74E3-3F27-F6F0-87D3-709C93E9E314}"/>
              </a:ext>
            </a:extLst>
          </p:cNvPr>
          <p:cNvSpPr/>
          <p:nvPr/>
        </p:nvSpPr>
        <p:spPr>
          <a:xfrm>
            <a:off x="5467489" y="3359701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501951-8E78-CC96-883A-999FC3BF69C8}"/>
              </a:ext>
            </a:extLst>
          </p:cNvPr>
          <p:cNvSpPr/>
          <p:nvPr/>
        </p:nvSpPr>
        <p:spPr>
          <a:xfrm>
            <a:off x="5459251" y="4663954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400766-CCEE-3F38-5895-BA63F8B4135A}"/>
              </a:ext>
            </a:extLst>
          </p:cNvPr>
          <p:cNvSpPr/>
          <p:nvPr/>
        </p:nvSpPr>
        <p:spPr>
          <a:xfrm>
            <a:off x="5451013" y="5516571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6010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6814555-61DC-2C42-2743-2C0D9FAA3C36}"/>
              </a:ext>
            </a:extLst>
          </p:cNvPr>
          <p:cNvSpPr txBox="1">
            <a:spLocks/>
          </p:cNvSpPr>
          <p:nvPr/>
        </p:nvSpPr>
        <p:spPr>
          <a:xfrm>
            <a:off x="604434" y="448628"/>
            <a:ext cx="10983132" cy="747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>
              <a:lnSpc>
                <a:spcPct val="115000"/>
              </a:lnSpc>
              <a:spcBef>
                <a:spcPts val="600"/>
              </a:spcBef>
              <a:tabLst>
                <a:tab pos="900430" algn="l"/>
              </a:tabLst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เอกสารประกอบการรับสมัคร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D1E7A6-4234-1F20-C6C8-DDEDA5F41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White">
          <a:xfrm>
            <a:off x="638515" y="1428124"/>
            <a:ext cx="409838" cy="4098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29D3B9-A25D-97C8-0121-B44D46CF0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White">
          <a:xfrm>
            <a:off x="650390" y="2004938"/>
            <a:ext cx="409838" cy="4098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9006E3-63C6-0A8B-008F-A1F57F584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White">
          <a:xfrm>
            <a:off x="662265" y="2565136"/>
            <a:ext cx="409838" cy="4098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C4994E-F6DE-BC79-7512-4258D8CD8EAD}"/>
              </a:ext>
            </a:extLst>
          </p:cNvPr>
          <p:cNvSpPr txBox="1"/>
          <p:nvPr/>
        </p:nvSpPr>
        <p:spPr>
          <a:xfrm>
            <a:off x="1246909" y="1451874"/>
            <a:ext cx="6567055" cy="40983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D6FC6-C14C-6D43-0E0C-ED28C08380C1}"/>
              </a:ext>
            </a:extLst>
          </p:cNvPr>
          <p:cNvSpPr txBox="1"/>
          <p:nvPr/>
        </p:nvSpPr>
        <p:spPr>
          <a:xfrm>
            <a:off x="1338942" y="1328287"/>
            <a:ext cx="39574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ข้อมูลบุคคลประกอบการกลั่นกรอง พร้อมติดรูปถ่าย 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-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นิ้ว ถ่ายไว้ไม่เกิน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เดือน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4722C-AE61-A74E-D789-3D2251399263}"/>
              </a:ext>
            </a:extLst>
          </p:cNvPr>
          <p:cNvSpPr txBox="1"/>
          <p:nvPr/>
        </p:nvSpPr>
        <p:spPr>
          <a:xfrm>
            <a:off x="1377536" y="2030715"/>
            <a:ext cx="60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แบบแสดงผลงาน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62CA23-D7DA-7D70-A96F-63B530541040}"/>
              </a:ext>
            </a:extLst>
          </p:cNvPr>
          <p:cNvSpPr txBox="1"/>
          <p:nvPr/>
        </p:nvSpPr>
        <p:spPr>
          <a:xfrm>
            <a:off x="1341327" y="2564560"/>
            <a:ext cx="60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ประสบการณ์ทำงานสำคัญที่ผ่านมา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3E2556-9881-8B33-31AB-ABA79AA2AA7E}"/>
              </a:ext>
            </a:extLst>
          </p:cNvPr>
          <p:cNvSpPr txBox="1"/>
          <p:nvPr/>
        </p:nvSpPr>
        <p:spPr>
          <a:xfrm>
            <a:off x="1338942" y="3054444"/>
            <a:ext cx="33993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แบบแสดงวิสัยทัศน์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D41B88-4ECA-0585-F07F-62624E5F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White">
          <a:xfrm>
            <a:off x="673236" y="3115518"/>
            <a:ext cx="409838" cy="4098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94A0E76-DD94-E1EA-DF02-DFCE0B430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White">
          <a:xfrm>
            <a:off x="676874" y="3676063"/>
            <a:ext cx="409838" cy="4098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F4F339-A6A0-61B9-3D02-F8DA02B8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White">
          <a:xfrm>
            <a:off x="699568" y="4805925"/>
            <a:ext cx="409838" cy="4098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DD3D19-E469-76AF-E3D7-B81CA2FA1923}"/>
              </a:ext>
            </a:extLst>
          </p:cNvPr>
          <p:cNvSpPr txBox="1"/>
          <p:nvPr/>
        </p:nvSpPr>
        <p:spPr>
          <a:xfrm>
            <a:off x="1300452" y="3457043"/>
            <a:ext cx="3722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แบบรายงานรายบุคคลของประสบการณ์ในงาน</a:t>
            </a:r>
            <a:b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ที่หลากหลาย (สำหรับผู้ที่ไม่เคยดำรงตำแหน่งประเภทอำนวยการ)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09D2E3-8F80-F1CF-AB66-81E2D0D414D6}"/>
              </a:ext>
            </a:extLst>
          </p:cNvPr>
          <p:cNvSpPr txBox="1"/>
          <p:nvPr/>
        </p:nvSpPr>
        <p:spPr>
          <a:xfrm>
            <a:off x="1288468" y="4673411"/>
            <a:ext cx="4189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สำเนา ก.พ.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พร้อมรับรองสำเนาถูกต้อง</a:t>
            </a:r>
            <a:b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โดยเจ้าหน้าที่รับผิดชอบการจัดทำทะเบียนประวัติราชการ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70488D-4570-1492-416A-623605B40034}"/>
              </a:ext>
            </a:extLst>
          </p:cNvPr>
          <p:cNvSpPr/>
          <p:nvPr/>
        </p:nvSpPr>
        <p:spPr>
          <a:xfrm>
            <a:off x="5623661" y="1377244"/>
            <a:ext cx="5929824" cy="30082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ชุด ต่อหนึ่งบัญชี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th-TH" sz="2800" b="1" u="sng" dirty="0">
              <a:solidFill>
                <a:schemeClr val="accent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627063"/>
            <a:r>
              <a:rPr lang="th-TH" sz="2400" b="1" u="sng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ต้นฉบับ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ชุด  ลงลายมือชื่อกำกับทุกหน้า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400" b="1" u="sng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สำเนา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จำนวน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ชุด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ลงลายมือชื่อรับรองสำเนาถูกต้อง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   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ในเอกสารทุกหน้า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B29245-0B99-7795-D177-7112A39386D9}"/>
              </a:ext>
            </a:extLst>
          </p:cNvPr>
          <p:cNvSpPr/>
          <p:nvPr/>
        </p:nvSpPr>
        <p:spPr>
          <a:xfrm>
            <a:off x="6822277" y="4737134"/>
            <a:ext cx="3532591" cy="663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ชุด ต่อหนึ่งบัญชี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E48D10-895D-2DE6-6D72-DD8D7E13C20C}"/>
              </a:ext>
            </a:extLst>
          </p:cNvPr>
          <p:cNvSpPr/>
          <p:nvPr/>
        </p:nvSpPr>
        <p:spPr>
          <a:xfrm>
            <a:off x="604434" y="5893576"/>
            <a:ext cx="10853917" cy="719710"/>
          </a:xfrm>
          <a:prstGeom prst="round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สแกนเอกสารตามข้อ </a:t>
            </a:r>
            <a:r>
              <a:rPr lang="en-US" sz="2000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1-6</a:t>
            </a:r>
            <a:r>
              <a:rPr lang="th-TH" sz="2000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ต้นฉบับ เป็นไฟล์ </a:t>
            </a:r>
            <a:r>
              <a:rPr lang="en-US" sz="2000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PDF </a:t>
            </a:r>
            <a:r>
              <a:rPr lang="th-TH" sz="2000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และแปลงไฟล์ให้อยู่ในรูปแบบ </a:t>
            </a:r>
            <a:r>
              <a:rPr lang="en-US" sz="2000" b="1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QR </a:t>
            </a:r>
            <a:r>
              <a:rPr lang="en-US" sz="2000" b="1" spc="-40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Code </a:t>
            </a:r>
            <a:r>
              <a:rPr lang="th-TH" sz="2000" b="1" spc="-40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 </a:t>
            </a:r>
            <a:r>
              <a:rPr lang="en-US" sz="2000" b="1" spc="-40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Short URL </a:t>
            </a:r>
            <a:br>
              <a:rPr lang="en-US" sz="2000" b="1" spc="-40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000" b="1" spc="-40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ลงในกระดาษ </a:t>
            </a:r>
            <a:r>
              <a:rPr lang="en-US" sz="2000" b="1" spc="-40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A4 </a:t>
            </a:r>
            <a:r>
              <a:rPr lang="th-TH" sz="2000" b="1" spc="-40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พร้อมเขียนชื่อ </a:t>
            </a:r>
            <a:r>
              <a:rPr lang="en-US" sz="2000" b="1" spc="-40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– </a:t>
            </a:r>
            <a:r>
              <a:rPr lang="th-TH" sz="2000" b="1" spc="-40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สกุล ตำแหน่ง และส่วนราชการกำกับ ต่อหนึ่งบัญชี</a:t>
            </a:r>
            <a:endParaRPr lang="en-US" sz="20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24B774-0483-465B-B6FB-725C0E223DD9}"/>
              </a:ext>
            </a:extLst>
          </p:cNvPr>
          <p:cNvSpPr/>
          <p:nvPr/>
        </p:nvSpPr>
        <p:spPr>
          <a:xfrm>
            <a:off x="604434" y="1328287"/>
            <a:ext cx="10853917" cy="314441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7CACE-05C7-8E0B-D938-AD6060A45D8B}"/>
              </a:ext>
            </a:extLst>
          </p:cNvPr>
          <p:cNvSpPr/>
          <p:nvPr/>
        </p:nvSpPr>
        <p:spPr>
          <a:xfrm>
            <a:off x="604434" y="4562480"/>
            <a:ext cx="10853917" cy="101276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1883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33F276-9167-DA48-E8F3-85C6E9569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45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3C1A63-2365-3C8A-690B-569B1D15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249" y="156518"/>
            <a:ext cx="8439501" cy="602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74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4C2ED-3A27-B2F5-04EE-034A6BC84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93"/>
            <a:ext cx="5160318" cy="3678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0E39B-F5D0-0C88-38C7-A390606B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68" y="3843899"/>
            <a:ext cx="4766982" cy="3014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424973-78B0-F0F3-0038-9B9235DCA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883" y="172993"/>
            <a:ext cx="5587523" cy="384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44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A69096-C0BC-A906-C296-44A221EDE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885" y="107091"/>
            <a:ext cx="6830229" cy="648317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547C84-4B7F-BE2D-C70A-621EBF7EED86}"/>
              </a:ext>
            </a:extLst>
          </p:cNvPr>
          <p:cNvCxnSpPr/>
          <p:nvPr/>
        </p:nvCxnSpPr>
        <p:spPr>
          <a:xfrm>
            <a:off x="5894302" y="886633"/>
            <a:ext cx="468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439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5EA71-D85A-C459-476A-799CEC71C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588" y="428367"/>
            <a:ext cx="5511115" cy="33747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E41641-3907-16E9-B1D1-7206EBD3120F}"/>
              </a:ext>
            </a:extLst>
          </p:cNvPr>
          <p:cNvGrpSpPr/>
          <p:nvPr/>
        </p:nvGrpSpPr>
        <p:grpSpPr>
          <a:xfrm>
            <a:off x="186928" y="203621"/>
            <a:ext cx="4340104" cy="6526693"/>
            <a:chOff x="186928" y="203621"/>
            <a:chExt cx="4340104" cy="65266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73DBCC-83B0-7791-7521-31F34754E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27" t="20841" r="20267" b="17153"/>
            <a:stretch/>
          </p:blipFill>
          <p:spPr>
            <a:xfrm>
              <a:off x="186928" y="4586004"/>
              <a:ext cx="4339157" cy="207017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9503C8-02B5-5EA3-21B2-5E152806A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132" t="1833" r="16407"/>
            <a:stretch/>
          </p:blipFill>
          <p:spPr>
            <a:xfrm>
              <a:off x="186928" y="203621"/>
              <a:ext cx="4340104" cy="3661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7BDE6B-311F-C5E3-0258-B5406AD10FB8}"/>
                </a:ext>
              </a:extLst>
            </p:cNvPr>
            <p:cNvSpPr/>
            <p:nvPr/>
          </p:nvSpPr>
          <p:spPr>
            <a:xfrm>
              <a:off x="271849" y="203621"/>
              <a:ext cx="4254236" cy="652669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FA8DD7-C145-DBF0-ED96-DDE7AFD9E2CE}"/>
              </a:ext>
            </a:extLst>
          </p:cNvPr>
          <p:cNvCxnSpPr/>
          <p:nvPr/>
        </p:nvCxnSpPr>
        <p:spPr>
          <a:xfrm>
            <a:off x="447224" y="3966067"/>
            <a:ext cx="0" cy="108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-form: Shape 20">
            <a:extLst>
              <a:ext uri="{FF2B5EF4-FFF2-40B4-BE49-F238E27FC236}">
                <a16:creationId xmlns:a16="http://schemas.microsoft.com/office/drawing/2014/main" id="{C0C50534-918E-0F4A-6977-615F56978DD0}"/>
              </a:ext>
            </a:extLst>
          </p:cNvPr>
          <p:cNvSpPr/>
          <p:nvPr/>
        </p:nvSpPr>
        <p:spPr>
          <a:xfrm>
            <a:off x="447452" y="4074319"/>
            <a:ext cx="64517" cy="261937"/>
          </a:xfrm>
          <a:custGeom>
            <a:avLst/>
            <a:gdLst>
              <a:gd name="connsiteX0" fmla="*/ 223 w 64517"/>
              <a:gd name="connsiteY0" fmla="*/ 0 h 261937"/>
              <a:gd name="connsiteX1" fmla="*/ 14511 w 64517"/>
              <a:gd name="connsiteY1" fmla="*/ 2381 h 261937"/>
              <a:gd name="connsiteX2" fmla="*/ 50229 w 64517"/>
              <a:gd name="connsiteY2" fmla="*/ 21431 h 261937"/>
              <a:gd name="connsiteX3" fmla="*/ 64517 w 64517"/>
              <a:gd name="connsiteY3" fmla="*/ 23812 h 261937"/>
              <a:gd name="connsiteX4" fmla="*/ 40704 w 64517"/>
              <a:gd name="connsiteY4" fmla="*/ 35719 h 261937"/>
              <a:gd name="connsiteX5" fmla="*/ 28798 w 64517"/>
              <a:gd name="connsiteY5" fmla="*/ 40481 h 261937"/>
              <a:gd name="connsiteX6" fmla="*/ 12129 w 64517"/>
              <a:gd name="connsiteY6" fmla="*/ 50006 h 261937"/>
              <a:gd name="connsiteX7" fmla="*/ 9748 w 64517"/>
              <a:gd name="connsiteY7" fmla="*/ 57150 h 261937"/>
              <a:gd name="connsiteX8" fmla="*/ 35942 w 64517"/>
              <a:gd name="connsiteY8" fmla="*/ 73819 h 261937"/>
              <a:gd name="connsiteX9" fmla="*/ 54992 w 64517"/>
              <a:gd name="connsiteY9" fmla="*/ 88106 h 261937"/>
              <a:gd name="connsiteX10" fmla="*/ 38323 w 64517"/>
              <a:gd name="connsiteY10" fmla="*/ 97631 h 261937"/>
              <a:gd name="connsiteX11" fmla="*/ 24036 w 64517"/>
              <a:gd name="connsiteY11" fmla="*/ 102394 h 261937"/>
              <a:gd name="connsiteX12" fmla="*/ 12129 w 64517"/>
              <a:gd name="connsiteY12" fmla="*/ 107156 h 261937"/>
              <a:gd name="connsiteX13" fmla="*/ 4986 w 64517"/>
              <a:gd name="connsiteY13" fmla="*/ 126206 h 261937"/>
              <a:gd name="connsiteX14" fmla="*/ 21654 w 64517"/>
              <a:gd name="connsiteY14" fmla="*/ 142875 h 261937"/>
              <a:gd name="connsiteX15" fmla="*/ 28798 w 64517"/>
              <a:gd name="connsiteY15" fmla="*/ 150019 h 261937"/>
              <a:gd name="connsiteX16" fmla="*/ 24036 w 64517"/>
              <a:gd name="connsiteY16" fmla="*/ 171450 h 261937"/>
              <a:gd name="connsiteX17" fmla="*/ 21654 w 64517"/>
              <a:gd name="connsiteY17" fmla="*/ 185737 h 261937"/>
              <a:gd name="connsiteX18" fmla="*/ 7367 w 64517"/>
              <a:gd name="connsiteY18" fmla="*/ 207169 h 261937"/>
              <a:gd name="connsiteX19" fmla="*/ 4986 w 64517"/>
              <a:gd name="connsiteY19" fmla="*/ 228600 h 261937"/>
              <a:gd name="connsiteX20" fmla="*/ 223 w 64517"/>
              <a:gd name="connsiteY20" fmla="*/ 245269 h 261937"/>
              <a:gd name="connsiteX21" fmla="*/ 223 w 64517"/>
              <a:gd name="connsiteY21" fmla="*/ 261937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517" h="261937">
                <a:moveTo>
                  <a:pt x="223" y="0"/>
                </a:moveTo>
                <a:cubicBezTo>
                  <a:pt x="4986" y="794"/>
                  <a:pt x="10073" y="479"/>
                  <a:pt x="14511" y="2381"/>
                </a:cubicBezTo>
                <a:cubicBezTo>
                  <a:pt x="26914" y="7696"/>
                  <a:pt x="36919" y="19213"/>
                  <a:pt x="50229" y="21431"/>
                </a:cubicBezTo>
                <a:lnTo>
                  <a:pt x="64517" y="23812"/>
                </a:lnTo>
                <a:cubicBezTo>
                  <a:pt x="31472" y="34828"/>
                  <a:pt x="66097" y="21612"/>
                  <a:pt x="40704" y="35719"/>
                </a:cubicBezTo>
                <a:cubicBezTo>
                  <a:pt x="36968" y="37795"/>
                  <a:pt x="32534" y="38405"/>
                  <a:pt x="28798" y="40481"/>
                </a:cubicBezTo>
                <a:cubicBezTo>
                  <a:pt x="7174" y="52494"/>
                  <a:pt x="29420" y="44243"/>
                  <a:pt x="12129" y="50006"/>
                </a:cubicBezTo>
                <a:cubicBezTo>
                  <a:pt x="11335" y="52387"/>
                  <a:pt x="8503" y="54971"/>
                  <a:pt x="9748" y="57150"/>
                </a:cubicBezTo>
                <a:cubicBezTo>
                  <a:pt x="14348" y="65199"/>
                  <a:pt x="29119" y="69433"/>
                  <a:pt x="35942" y="73819"/>
                </a:cubicBezTo>
                <a:cubicBezTo>
                  <a:pt x="42619" y="78111"/>
                  <a:pt x="54992" y="88106"/>
                  <a:pt x="54992" y="88106"/>
                </a:cubicBezTo>
                <a:cubicBezTo>
                  <a:pt x="49436" y="91281"/>
                  <a:pt x="44133" y="94949"/>
                  <a:pt x="38323" y="97631"/>
                </a:cubicBezTo>
                <a:cubicBezTo>
                  <a:pt x="33765" y="99735"/>
                  <a:pt x="28754" y="100678"/>
                  <a:pt x="24036" y="102394"/>
                </a:cubicBezTo>
                <a:cubicBezTo>
                  <a:pt x="20019" y="103855"/>
                  <a:pt x="16098" y="105569"/>
                  <a:pt x="12129" y="107156"/>
                </a:cubicBezTo>
                <a:cubicBezTo>
                  <a:pt x="9283" y="111425"/>
                  <a:pt x="2044" y="120321"/>
                  <a:pt x="4986" y="126206"/>
                </a:cubicBezTo>
                <a:cubicBezTo>
                  <a:pt x="8500" y="133234"/>
                  <a:pt x="16098" y="137319"/>
                  <a:pt x="21654" y="142875"/>
                </a:cubicBezTo>
                <a:lnTo>
                  <a:pt x="28798" y="150019"/>
                </a:lnTo>
                <a:cubicBezTo>
                  <a:pt x="33303" y="168040"/>
                  <a:pt x="31446" y="151072"/>
                  <a:pt x="24036" y="171450"/>
                </a:cubicBezTo>
                <a:cubicBezTo>
                  <a:pt x="22386" y="175987"/>
                  <a:pt x="23304" y="181200"/>
                  <a:pt x="21654" y="185737"/>
                </a:cubicBezTo>
                <a:cubicBezTo>
                  <a:pt x="19491" y="191686"/>
                  <a:pt x="11267" y="201969"/>
                  <a:pt x="7367" y="207169"/>
                </a:cubicBezTo>
                <a:cubicBezTo>
                  <a:pt x="6573" y="214313"/>
                  <a:pt x="6168" y="221510"/>
                  <a:pt x="4986" y="228600"/>
                </a:cubicBezTo>
                <a:cubicBezTo>
                  <a:pt x="2729" y="242142"/>
                  <a:pt x="1701" y="229015"/>
                  <a:pt x="223" y="245269"/>
                </a:cubicBezTo>
                <a:cubicBezTo>
                  <a:pt x="-280" y="250802"/>
                  <a:pt x="223" y="256381"/>
                  <a:pt x="223" y="261937"/>
                </a:cubicBezTo>
              </a:path>
            </a:pathLst>
          </a:cu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8F2BC9-96AE-5156-9B0E-DDF94C6015DC}"/>
              </a:ext>
            </a:extLst>
          </p:cNvPr>
          <p:cNvCxnSpPr/>
          <p:nvPr/>
        </p:nvCxnSpPr>
        <p:spPr>
          <a:xfrm>
            <a:off x="444843" y="4315828"/>
            <a:ext cx="0" cy="288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25FDD17-EE78-70BA-3BB7-23890A8E0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309" y="3864661"/>
            <a:ext cx="5197671" cy="291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32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CBAF0-737F-4D71-05F1-63CBDD55E9CC}"/>
              </a:ext>
            </a:extLst>
          </p:cNvPr>
          <p:cNvSpPr txBox="1"/>
          <p:nvPr/>
        </p:nvSpPr>
        <p:spPr>
          <a:xfrm>
            <a:off x="371297" y="1436654"/>
            <a:ext cx="1770541" cy="233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1.</a:t>
            </a:r>
            <a:r>
              <a:rPr lang="th-TH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ดาวน์โหลดแบบฟอร์มเอกสารประกอบการรับสมัครผ่านทางเว็บไซต์ </a:t>
            </a:r>
            <a:r>
              <a:rPr lang="en-US" sz="2000" b="1" u="none" strike="noStrike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https://www.ops.go.</a:t>
            </a:r>
            <a:br>
              <a:rPr lang="en-US" sz="2000" b="1" u="none" strike="noStrike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b="1" u="none" strike="noStrike" dirty="0" err="1">
                <a:solidFill>
                  <a:srgbClr val="0563C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</a:t>
            </a:r>
            <a:r>
              <a:rPr lang="en-US" sz="2000" b="1" u="none" strike="noStrike" dirty="0">
                <a:solidFill>
                  <a:srgbClr val="0563C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/th/personnel</a:t>
            </a:r>
            <a:r>
              <a:rPr lang="en-US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endParaRPr lang="en-US" sz="1600" b="1" dirty="0">
              <a:latin typeface="TH SarabunPSK" panose="020B0500040200020003" pitchFamily="34" charset="-34"/>
              <a:ea typeface="EucrosiaUPC" panose="02020603050405020304" pitchFamily="18" charset="-34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1E050-6193-B833-33E8-4C4F48E43DA5}"/>
              </a:ext>
            </a:extLst>
          </p:cNvPr>
          <p:cNvSpPr txBox="1"/>
          <p:nvPr/>
        </p:nvSpPr>
        <p:spPr>
          <a:xfrm>
            <a:off x="2265405" y="1425310"/>
            <a:ext cx="4793980" cy="2339038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2. </a:t>
            </a:r>
            <a:r>
              <a:rPr lang="th-TH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ดำเนินการขอสำเนา ก</a:t>
            </a:r>
            <a:r>
              <a:rPr lang="en-US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พ</a:t>
            </a:r>
            <a:r>
              <a:rPr lang="en-US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.7</a:t>
            </a:r>
            <a:r>
              <a:rPr lang="th-TH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จาก บค</a:t>
            </a:r>
            <a:r>
              <a:rPr lang="en-US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โดยขอให้ส่งแบบฟอร์ม</a:t>
            </a:r>
            <a:br>
              <a:rPr lang="th-TH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lang="th-TH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ขอสำเนาทะเบียนประวัติข้าราชการ </a:t>
            </a:r>
            <a:r>
              <a:rPr lang="en-US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(</a:t>
            </a:r>
            <a:r>
              <a:rPr lang="th-TH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ก</a:t>
            </a:r>
            <a:r>
              <a:rPr lang="en-US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พ</a:t>
            </a:r>
            <a:r>
              <a:rPr lang="en-US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.7)</a:t>
            </a:r>
            <a:r>
              <a:rPr lang="th-TH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เป็น </a:t>
            </a:r>
            <a:r>
              <a:rPr lang="en-US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file PDF </a:t>
            </a:r>
            <a:br>
              <a:rPr lang="en-US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lang="th-TH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ทาง </a:t>
            </a:r>
            <a:r>
              <a:rPr lang="en-US" sz="2000" b="1" spc="-3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E-mail :</a:t>
            </a:r>
            <a:r>
              <a:rPr lang="en-US" sz="2000" b="1" spc="-4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en-US" sz="2000" b="1" u="sng" spc="-40" dirty="0">
                <a:solidFill>
                  <a:srgbClr val="0000FF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hr@mhesi.go.th</a:t>
            </a:r>
            <a:r>
              <a:rPr lang="en-US" sz="2000" b="1" spc="-4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2000" b="1" spc="-4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โดยเจ้าหน้าที่จะติดต่อให้มารับเอกสารภายใน </a:t>
            </a:r>
            <a:r>
              <a:rPr lang="en-US" sz="2000" b="1" spc="-4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3</a:t>
            </a:r>
            <a:r>
              <a:rPr lang="th-TH" sz="2000" b="1" spc="-40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วันทำการ</a:t>
            </a:r>
            <a:r>
              <a:rPr lang="th-TH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(</a:t>
            </a:r>
            <a:r>
              <a:rPr lang="th-TH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สามารถดาวน์โหลดแบบฟอร์ม</a:t>
            </a:r>
            <a:br>
              <a:rPr lang="en-US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lang="th-TH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การขอ ก</a:t>
            </a:r>
            <a:r>
              <a:rPr lang="en-US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พ</a:t>
            </a:r>
            <a:r>
              <a:rPr lang="en-US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.7</a:t>
            </a:r>
            <a:r>
              <a:rPr lang="th-TH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ได้ที่ </a:t>
            </a:r>
            <a:r>
              <a:rPr lang="en-US" sz="2000" b="1" u="sng" dirty="0">
                <a:solidFill>
                  <a:srgbClr val="0563C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https://www.ops.go.th/th/personnel</a:t>
            </a:r>
            <a:r>
              <a:rPr lang="th-TH" sz="2000" b="1" u="sng" dirty="0">
                <a:solidFill>
                  <a:srgbClr val="0563C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th-TH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หัวข้อ</a:t>
            </a:r>
            <a:r>
              <a:rPr lang="th-TH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ดาวน์โหลดเอกสาร</a:t>
            </a:r>
            <a:r>
              <a:rPr lang="en-US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)</a:t>
            </a:r>
            <a:r>
              <a:rPr lang="th-TH" sz="2000" b="1" dirty="0"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endParaRPr lang="en-US" sz="2000" b="1" dirty="0">
              <a:latin typeface="TH SarabunPSK" panose="020B0500040200020003" pitchFamily="34" charset="-34"/>
              <a:ea typeface="EucrosiaUPC" panose="02020603050405020304" pitchFamily="18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1EC6F-E0B4-08C2-C35B-8EA916169F1B}"/>
              </a:ext>
            </a:extLst>
          </p:cNvPr>
          <p:cNvSpPr txBox="1"/>
          <p:nvPr/>
        </p:nvSpPr>
        <p:spPr>
          <a:xfrm>
            <a:off x="7199717" y="1436654"/>
            <a:ext cx="4666700" cy="51668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3. 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จัดทำแบบรายงานรายบุคคลของประสบการณ์ในงานที่หลากหลาย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(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สำหรับผู้ที่ไม่เคยดำรงตำแหน่งประเภทอำนวยการ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)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ขอให้ดำเนินการกรอกรายละเอียดแบบรายงานรายบุคคลของประสบการณ์ในงานที่หลากหลายให้ครบถ้วน และแนบเอกสารอ้างอิง 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(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คำสั่ง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/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หนังสือ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) 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กรณีที่ไม่มีปรากฏใน ก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พ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๗ </a:t>
            </a:r>
            <a:b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พร้อมทั้งลงนามผู้สมัครเข้ารับการกลั่นกรองให้ครบถ้วน </a:t>
            </a:r>
            <a:b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ส่งให้ บค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ตรวจสอบและรับรองข้อมูลผ่านช่องทาง ดังต่อไปนี้</a:t>
            </a:r>
          </a:p>
          <a:p>
            <a:pPr lvl="0" indent="361950">
              <a:lnSpc>
                <a:spcPct val="115000"/>
              </a:lnSpc>
            </a:pP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1) 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ส่งเป็นเอกสารโดยตรงที่ บค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</a:p>
          <a:p>
            <a:pPr lvl="0" indent="361950">
              <a:lnSpc>
                <a:spcPct val="115000"/>
              </a:lnSpc>
            </a:pP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2) 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สแกนเอกสารเป็น 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file pdf 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ส่งผ่านทาง 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e-mail : </a:t>
            </a:r>
            <a:r>
              <a:rPr lang="en-US" sz="2000" b="1" u="sng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hr@mhesi.go.th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เพื่อให้ บค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ตรวจสอบในเบื้องต้น และเมื่อ บค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ตรวจแล้วเรียบร้อยแล้ว จะแจ้งให้ท่านทราบทาง 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e-mail 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และขอให้ส่งเป็นเอกสารอีกครั้งเพื่อให้ บค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ลงนามรับรอง</a:t>
            </a:r>
            <a:endParaRPr lang="en-US" sz="2000" b="1" dirty="0">
              <a:ln w="0"/>
              <a:solidFill>
                <a:schemeClr val="tx1"/>
              </a:solidFill>
              <a:latin typeface="TH SarabunPSK" panose="020B0500040200020003" pitchFamily="34" charset="-34"/>
              <a:ea typeface="EucrosiaUPC" panose="02020603050405020304" pitchFamily="18" charset="-34"/>
              <a:cs typeface="TH SarabunPSK" panose="020B0500040200020003" pitchFamily="34" charset="-34"/>
            </a:endParaRPr>
          </a:p>
          <a:p>
            <a:pPr lvl="0">
              <a:lnSpc>
                <a:spcPct val="115000"/>
              </a:lnSpc>
            </a:pP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ทั้ง 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1) </a:t>
            </a:r>
            <a:r>
              <a:rPr lang="th-TH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และ </a:t>
            </a:r>
            <a:r>
              <a:rPr lang="en-US" sz="2000" b="1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2) 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จะดำเนินการตรวจสอบและแจ้งให้ท่านทราบภายใน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3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วันทำการ</a:t>
            </a:r>
            <a:endParaRPr lang="en-US" sz="2000" b="1" dirty="0">
              <a:ln w="0"/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129EAE-6A68-78C8-21B8-19F5C3D19727}"/>
              </a:ext>
            </a:extLst>
          </p:cNvPr>
          <p:cNvSpPr/>
          <p:nvPr/>
        </p:nvSpPr>
        <p:spPr>
          <a:xfrm>
            <a:off x="371297" y="4018001"/>
            <a:ext cx="6302635" cy="11606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การดำเนินการ</a:t>
            </a:r>
            <a:r>
              <a:rPr lang="th-TH" sz="2000" b="1" u="sng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ข้อ </a:t>
            </a:r>
            <a:r>
              <a:rPr lang="en-US" sz="2000" b="1" u="sng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2</a:t>
            </a:r>
            <a:r>
              <a:rPr lang="th-TH" sz="2000" b="1" u="sng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และ ข้อ </a:t>
            </a:r>
            <a:r>
              <a:rPr lang="en-US" sz="2000" b="1" u="sng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3</a:t>
            </a:r>
            <a:r>
              <a:rPr lang="th-TH" sz="20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2000" b="1" u="sng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สามารถดำเนินการได้ตั้งแต่บัดนี้เป็นต้นไป </a:t>
            </a:r>
            <a:br>
              <a:rPr lang="en-US" sz="2000" b="1" u="sng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lang="th-TH" sz="20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และขอความอนุเคราะห์ผู้ประสงค์ที่จะสมัครดำเนินการตามข้อ </a:t>
            </a:r>
            <a:r>
              <a:rPr lang="en-US" sz="20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2</a:t>
            </a:r>
            <a:r>
              <a:rPr lang="th-TH" sz="20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และ ข้อ </a:t>
            </a:r>
            <a:r>
              <a:rPr lang="en-US" sz="20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3</a:t>
            </a:r>
            <a:r>
              <a:rPr lang="th-TH" sz="20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br>
              <a:rPr lang="en-US" sz="20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lang="th-TH" sz="2000" b="1" u="sng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ส่ง บค</a:t>
            </a:r>
            <a:r>
              <a:rPr lang="en-US" sz="2000" b="1" u="sng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.</a:t>
            </a:r>
            <a:r>
              <a:rPr lang="th-TH" sz="2000" b="1" u="sng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ก่อนวันปิดรับสมัครไม่น้อยกว่า </a:t>
            </a:r>
            <a:r>
              <a:rPr lang="en-US" sz="2000" b="1" u="sng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3</a:t>
            </a:r>
            <a:r>
              <a:rPr lang="th-TH" sz="2000" b="1" u="sng" dirty="0">
                <a:solidFill>
                  <a:srgbClr val="C00000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ทำการ </a:t>
            </a:r>
            <a:endParaRPr lang="en-US" sz="2000" b="1" u="sng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0B9C68-5330-EE04-34E6-0A1AB829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333299"/>
            <a:ext cx="10983132" cy="747763"/>
          </a:xfrm>
        </p:spPr>
        <p:txBody>
          <a:bodyPr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วิธีการ/ขั้นตอนดำเนินการ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DBDB0-FD5D-DF6C-5A4B-A073438C7E32}"/>
              </a:ext>
            </a:extLst>
          </p:cNvPr>
          <p:cNvSpPr txBox="1"/>
          <p:nvPr/>
        </p:nvSpPr>
        <p:spPr>
          <a:xfrm>
            <a:off x="371297" y="5383985"/>
            <a:ext cx="6688088" cy="121953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algn="ctr">
              <a:defRPr sz="200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defRPr>
            </a:lvl1pPr>
          </a:lstStyle>
          <a:p>
            <a:r>
              <a:rPr lang="th-TH" sz="1800" b="1" dirty="0"/>
              <a:t>จัดทำเอกสารประกอบการสมัครตามประกาศ โดยให้จัดส่งเอกสารได้ที่กลุ่มบริหารทรัพยากรบุคคล </a:t>
            </a:r>
            <a:br>
              <a:rPr lang="th-TH" sz="1800" b="1" dirty="0"/>
            </a:br>
            <a:r>
              <a:rPr lang="th-TH" sz="1800" b="1" dirty="0"/>
              <a:t>อาคารอเนกประสงค์ ชั้น </a:t>
            </a:r>
            <a:r>
              <a:rPr lang="en-US" sz="1800" b="1" dirty="0"/>
              <a:t>7</a:t>
            </a:r>
            <a:r>
              <a:rPr lang="th-TH" sz="1800" b="1" dirty="0"/>
              <a:t>  </a:t>
            </a:r>
            <a:r>
              <a:rPr lang="th-TH" sz="1800" b="1" dirty="0" err="1"/>
              <a:t>สป</a:t>
            </a:r>
            <a:r>
              <a:rPr lang="en-US" sz="1800" b="1" dirty="0"/>
              <a:t>.</a:t>
            </a:r>
            <a:r>
              <a:rPr lang="th-TH" sz="1800" b="1" dirty="0"/>
              <a:t>อว</a:t>
            </a:r>
            <a:r>
              <a:rPr lang="en-US" sz="1800" b="1" dirty="0"/>
              <a:t>. </a:t>
            </a:r>
            <a:r>
              <a:rPr lang="th-TH" sz="1800" b="1" dirty="0"/>
              <a:t>ถนนพระรามที่ </a:t>
            </a:r>
            <a:r>
              <a:rPr lang="en-US" sz="1800" b="1" dirty="0"/>
              <a:t>6</a:t>
            </a:r>
            <a:r>
              <a:rPr lang="th-TH" sz="1800" b="1" dirty="0"/>
              <a:t> แขวงทุ่งพญาไท เขตราชเทวี กรุงเทพมหานคร </a:t>
            </a:r>
            <a:br>
              <a:rPr lang="en-US" sz="1800" b="1" dirty="0"/>
            </a:br>
            <a:r>
              <a:rPr lang="th-TH" sz="1800" b="1" dirty="0"/>
              <a:t>ภายในวันและเวลาที่กำหนดในประกาศ </a:t>
            </a:r>
            <a:r>
              <a:rPr lang="th-TH" sz="1800" b="1" dirty="0">
                <a:solidFill>
                  <a:srgbClr val="C00000"/>
                </a:solidFill>
              </a:rPr>
              <a:t>(ไม่ต้องทำบันทึกนำส่งผ่านระบบสารบรรณอิเล็กทรอนิกส์)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3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AB5C0D-5D89-E90D-8D80-B6179129EDD6}"/>
              </a:ext>
            </a:extLst>
          </p:cNvPr>
          <p:cNvCxnSpPr/>
          <p:nvPr/>
        </p:nvCxnSpPr>
        <p:spPr>
          <a:xfrm>
            <a:off x="5147729" y="4879571"/>
            <a:ext cx="666000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6790A31-F52C-5AB1-11F1-8BC0FC257567}"/>
              </a:ext>
            </a:extLst>
          </p:cNvPr>
          <p:cNvSpPr txBox="1"/>
          <p:nvPr/>
        </p:nvSpPr>
        <p:spPr>
          <a:xfrm>
            <a:off x="8003208" y="5004696"/>
            <a:ext cx="3890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กลุ่มบริหารทรัพยากรบุคคล สป.อว.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512436-43B2-B044-B980-7FC14B3E4547}"/>
              </a:ext>
            </a:extLst>
          </p:cNvPr>
          <p:cNvGrpSpPr/>
          <p:nvPr/>
        </p:nvGrpSpPr>
        <p:grpSpPr>
          <a:xfrm>
            <a:off x="10327489" y="3281424"/>
            <a:ext cx="1864511" cy="3576576"/>
            <a:chOff x="10327489" y="3281424"/>
            <a:chExt cx="1864511" cy="35765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A9E0BC-C530-15F5-F751-2748228DB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rcRect l="28472" t="41425" r="48611" b="21190"/>
            <a:stretch/>
          </p:blipFill>
          <p:spPr>
            <a:xfrm>
              <a:off x="10327489" y="3281424"/>
              <a:ext cx="1480240" cy="135830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5FA474-4D2D-CD41-9B90-A25B52E37D2F}"/>
                </a:ext>
              </a:extLst>
            </p:cNvPr>
            <p:cNvSpPr/>
            <p:nvPr/>
          </p:nvSpPr>
          <p:spPr>
            <a:xfrm>
              <a:off x="11328400" y="6155267"/>
              <a:ext cx="863600" cy="702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64276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151115-F659-6514-63AC-C69D65CFF291}"/>
              </a:ext>
            </a:extLst>
          </p:cNvPr>
          <p:cNvSpPr txBox="1"/>
          <p:nvPr/>
        </p:nvSpPr>
        <p:spPr>
          <a:xfrm>
            <a:off x="461434" y="1024284"/>
            <a:ext cx="1126913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24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l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หนังสือสำนักงาน ก.พ. ที่ นร 1006/ว15 ลงวันที่ 11 สิงหาคม 2564</a:t>
            </a:r>
          </a:p>
          <a:p>
            <a:pPr algn="l"/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indent="719138" algn="l"/>
            <a:r>
              <a:rPr lang="th-TH" sz="2800" dirty="0"/>
              <a:t>มี</a:t>
            </a:r>
            <a:r>
              <a:rPr lang="th-TH" sz="2800" dirty="0">
                <a:solidFill>
                  <a:srgbClr val="FF0000"/>
                </a:solidFill>
              </a:rPr>
              <a:t>เจตนารมณ์</a:t>
            </a:r>
            <a:r>
              <a:rPr lang="th-TH" sz="2800" dirty="0"/>
              <a:t>ให้ส่วนราชการมีการเตรียมกำลังคนให้พร้อมก่อน โดยเฉพาะตำแหน่งที่จะเกษียณ หรือ</a:t>
            </a:r>
            <a:br>
              <a:rPr lang="th-TH" sz="2800" dirty="0"/>
            </a:br>
            <a:r>
              <a:rPr lang="th-TH" sz="2800" dirty="0"/>
              <a:t>จะว่างจากหมุนตำแหน่งคนขึ้นตำแหน่งบริหาร เช่น รู้ว่าจะมีตำแหน่งผู้อำนวยการกองจะเกษียณวันที่ 1 ตุลาคม หรือ</a:t>
            </a:r>
            <a:br>
              <a:rPr lang="th-TH" sz="2800" dirty="0"/>
            </a:br>
            <a:r>
              <a:rPr lang="th-TH" sz="2800" dirty="0"/>
              <a:t>มีผู้อำนวยการกองจะขึ้นเป็นทรงคุณวุฒิหรือรองอธิบดี</a:t>
            </a:r>
          </a:p>
          <a:p>
            <a:pPr indent="719138" algn="l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 หนังสือสำนักงาน ก.พ. ที่ นร 1006/ว15 ลงวันที่ 11 สิงหาคม 2564 จึง</a:t>
            </a:r>
            <a:r>
              <a:rPr lang="th-TH" sz="2800" dirty="0"/>
              <a:t>กำหนดให้ส่วนราชการ</a:t>
            </a:r>
            <a:br>
              <a:rPr lang="th-TH" sz="2800" dirty="0"/>
            </a:br>
            <a:r>
              <a:rPr lang="th-TH" sz="2800" u="sng" dirty="0">
                <a:solidFill>
                  <a:srgbClr val="C00000"/>
                </a:solidFill>
              </a:rPr>
              <a:t>จัดทำบัญชีผู้ผ่านการกลั่นกรองให้แล้วเสร็จก่อนวันที่ 1 ตุลาคม</a:t>
            </a:r>
            <a:r>
              <a:rPr lang="th-TH" sz="2800" dirty="0"/>
              <a:t> ดังนั้นเมื่อถึงวันที่ 1 ตุลาคม มีตำแหน่งว่าง </a:t>
            </a:r>
            <a:br>
              <a:rPr lang="th-TH" sz="2800" dirty="0"/>
            </a:br>
            <a:r>
              <a:rPr lang="th-TH" sz="2800" dirty="0"/>
              <a:t>ส่วนราชการจะสามารถตั้งคนในตำแหน่งที่ว่างได้เลย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F27527-0081-2491-FF03-D85E1DB3CBCE}"/>
              </a:ext>
            </a:extLst>
          </p:cNvPr>
          <p:cNvCxnSpPr/>
          <p:nvPr/>
        </p:nvCxnSpPr>
        <p:spPr>
          <a:xfrm>
            <a:off x="6096000" y="4233333"/>
            <a:ext cx="0" cy="9736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FCA3C9F-1805-00DF-43CA-9E81A358D75C}"/>
              </a:ext>
            </a:extLst>
          </p:cNvPr>
          <p:cNvSpPr txBox="1"/>
          <p:nvPr/>
        </p:nvSpPr>
        <p:spPr>
          <a:xfrm>
            <a:off x="4584700" y="5299741"/>
            <a:ext cx="3022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เมื่อไร </a:t>
            </a:r>
            <a:r>
              <a:rPr lang="en-US" sz="7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???</a:t>
            </a:r>
            <a:endParaRPr lang="th-TH" sz="72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122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83C0DD-E41F-0E06-AD6F-A6599F78D624}"/>
              </a:ext>
            </a:extLst>
          </p:cNvPr>
          <p:cNvSpPr txBox="1"/>
          <p:nvPr/>
        </p:nvSpPr>
        <p:spPr>
          <a:xfrm>
            <a:off x="347958" y="276852"/>
            <a:ext cx="11506874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กฎ ก.พ. ว่าด้วยการย้าย การโอน หรือการเลื่อนข้าราชการพลเรือนสามัญไปแต่งตั้งให้ดำรงตำแหน่งข้าราชการพลเรือนสามัญตำแหน่งประเภทอำนวยการในหรือต่างกระทรวงหรือกรม พ.ศ. 2564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04D6C9-8F49-C320-2A13-279BB8CADF20}"/>
              </a:ext>
            </a:extLst>
          </p:cNvPr>
          <p:cNvSpPr txBox="1"/>
          <p:nvPr/>
        </p:nvSpPr>
        <p:spPr>
          <a:xfrm>
            <a:off x="347957" y="1667208"/>
            <a:ext cx="8990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1 แต่งตั้งจากผู้ดำรง/เคยดำรงตำแหน่ง ประเภทเดียวกัน ในระดับเดียวกัน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โดยการย้าย หรือการโอน ข้าราชการพลเรือนผู้ดำรง/เคยดำรงตำแหน่ง</a:t>
            </a:r>
            <a:b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ประเภทอำนวยการ ไปแต่งตั้งให้ดำรงตำแหน่งประเภท </a:t>
            </a:r>
            <a:b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“อำนวยการในระดับเดียวกัน”  ...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ให้อยู่ในดุลยพินิจของผู้มีอำนาจสั่งบรรจุ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B734F-EFF2-CCA2-607D-0D86526976FA}"/>
              </a:ext>
            </a:extLst>
          </p:cNvPr>
          <p:cNvSpPr txBox="1"/>
          <p:nvPr/>
        </p:nvSpPr>
        <p:spPr>
          <a:xfrm>
            <a:off x="347958" y="3359979"/>
            <a:ext cx="115068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2 แต่งตั้งจากผู้ดำรง/เคยดำรงตำแหน่ง ประเภทเดียวกัน ในระดับต่ำกว่า หรือผู้ดำรงตำแหน่งต่างประเภท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โดยการย้าย หรือการโอน หรือการเลื่อน สำหรับข้าราชการพลเรือนผู้ดำรงตำแหน่ง</a:t>
            </a:r>
            <a:b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ประเภทอำนวยการระดับต้น </a:t>
            </a:r>
            <a:b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- ประเภทวิชาการระดับเชี่ยวชาญ หรือชำนาญการพิเศษ </a:t>
            </a:r>
            <a:b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- ประเภททั่วไประดับอาวุโส</a:t>
            </a:r>
          </a:p>
          <a:p>
            <a:pPr lvl="1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... ต้องดำเนินการ 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“จัดทำบัญชีผู้ผ่านการกลั่นกรอง” </a:t>
            </a:r>
            <a:b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เสนอผู้มีอำนาจสั่งบรรจุพิจารณาแต่งตั้ง</a:t>
            </a:r>
          </a:p>
          <a:p>
            <a:pPr lvl="1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   (หนังสือสำนักงาน ก.พ. ที่ นร 1006/ว15 ลงวันที่ 11 สิงหาคม 2564)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28480C-73F5-E842-BEB6-287213878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63" t="24312" r="2766" b="48969"/>
          <a:stretch/>
        </p:blipFill>
        <p:spPr>
          <a:xfrm>
            <a:off x="7761189" y="2274259"/>
            <a:ext cx="4279907" cy="9000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F49EB7-C5CE-8DD8-08C1-7C8C13A40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3" t="41481" r="5620" b="6544"/>
          <a:stretch/>
        </p:blipFill>
        <p:spPr>
          <a:xfrm>
            <a:off x="7761189" y="4441035"/>
            <a:ext cx="4105010" cy="18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32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B949F0-5BB6-3448-229E-004455CBE233}"/>
              </a:ext>
            </a:extLst>
          </p:cNvPr>
          <p:cNvSpPr txBox="1"/>
          <p:nvPr/>
        </p:nvSpPr>
        <p:spPr>
          <a:xfrm>
            <a:off x="0" y="2938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กระบวนการรับสมัคร และเลือกสรร (กลั่นกรอง)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946CB-5071-8CA3-4C55-431572678562}"/>
              </a:ext>
            </a:extLst>
          </p:cNvPr>
          <p:cNvSpPr txBox="1"/>
          <p:nvPr/>
        </p:nvSpPr>
        <p:spPr>
          <a:xfrm>
            <a:off x="102004" y="1382481"/>
            <a:ext cx="190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บัญชีตามรอบปี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719E1-B2A8-BC0A-139C-84EDFD690F91}"/>
              </a:ext>
            </a:extLst>
          </p:cNvPr>
          <p:cNvSpPr txBox="1"/>
          <p:nvPr/>
        </p:nvSpPr>
        <p:spPr>
          <a:xfrm>
            <a:off x="102004" y="3465310"/>
            <a:ext cx="190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บัญชีระหว่างปี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40300C-ED77-16A9-D20D-80FD8CC91939}"/>
              </a:ext>
            </a:extLst>
          </p:cNvPr>
          <p:cNvGrpSpPr/>
          <p:nvPr/>
        </p:nvGrpSpPr>
        <p:grpSpPr>
          <a:xfrm>
            <a:off x="1591738" y="2351328"/>
            <a:ext cx="9000000" cy="540000"/>
            <a:chOff x="1591738" y="2244600"/>
            <a:chExt cx="9000000" cy="540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3ECB35-7175-F380-EE63-540E835C8147}"/>
                </a:ext>
              </a:extLst>
            </p:cNvPr>
            <p:cNvCxnSpPr/>
            <p:nvPr/>
          </p:nvCxnSpPr>
          <p:spPr>
            <a:xfrm>
              <a:off x="1591738" y="2514600"/>
              <a:ext cx="9000000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49EBF76-716D-1220-F624-A4FBF09C5125}"/>
                </a:ext>
              </a:extLst>
            </p:cNvPr>
            <p:cNvSpPr/>
            <p:nvPr/>
          </p:nvSpPr>
          <p:spPr>
            <a:xfrm>
              <a:off x="1826938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3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21A2D1-3C46-92D2-C721-BDC886B21845}"/>
                </a:ext>
              </a:extLst>
            </p:cNvPr>
            <p:cNvSpPr/>
            <p:nvPr/>
          </p:nvSpPr>
          <p:spPr>
            <a:xfrm>
              <a:off x="2555072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3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6A17B0-20E9-7F87-7E12-8A8A27E09848}"/>
                </a:ext>
              </a:extLst>
            </p:cNvPr>
            <p:cNvSpPr/>
            <p:nvPr/>
          </p:nvSpPr>
          <p:spPr>
            <a:xfrm>
              <a:off x="3283206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3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3DBB71-F1E7-42DE-EFB9-65EB19FEFCDD}"/>
                </a:ext>
              </a:extLst>
            </p:cNvPr>
            <p:cNvSpPr/>
            <p:nvPr/>
          </p:nvSpPr>
          <p:spPr>
            <a:xfrm>
              <a:off x="4011340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6D08CA8-0017-7A93-4E75-ACFB01122AD8}"/>
                </a:ext>
              </a:extLst>
            </p:cNvPr>
            <p:cNvSpPr/>
            <p:nvPr/>
          </p:nvSpPr>
          <p:spPr>
            <a:xfrm>
              <a:off x="4739474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4A12ECB-1771-E568-C0E7-D93B8315C7BD}"/>
                </a:ext>
              </a:extLst>
            </p:cNvPr>
            <p:cNvSpPr/>
            <p:nvPr/>
          </p:nvSpPr>
          <p:spPr>
            <a:xfrm>
              <a:off x="5467608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F8528BC-047C-B7DD-CB79-8A8F02FFDCD0}"/>
                </a:ext>
              </a:extLst>
            </p:cNvPr>
            <p:cNvSpPr/>
            <p:nvPr/>
          </p:nvSpPr>
          <p:spPr>
            <a:xfrm>
              <a:off x="6195742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8855F90-D381-03C3-D3A7-EA82AF29750C}"/>
                </a:ext>
              </a:extLst>
            </p:cNvPr>
            <p:cNvSpPr/>
            <p:nvPr/>
          </p:nvSpPr>
          <p:spPr>
            <a:xfrm>
              <a:off x="6923876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3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C2D41F-F0CC-B19B-8E7F-C8346C7E7103}"/>
                </a:ext>
              </a:extLst>
            </p:cNvPr>
            <p:cNvSpPr/>
            <p:nvPr/>
          </p:nvSpPr>
          <p:spPr>
            <a:xfrm>
              <a:off x="7652010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3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EEC611-5F6E-E91C-EC85-665B1AFBC991}"/>
                </a:ext>
              </a:extLst>
            </p:cNvPr>
            <p:cNvSpPr/>
            <p:nvPr/>
          </p:nvSpPr>
          <p:spPr>
            <a:xfrm>
              <a:off x="8380144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3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4596D6-122B-3E0D-A5D8-2741E8433451}"/>
                </a:ext>
              </a:extLst>
            </p:cNvPr>
            <p:cNvSpPr/>
            <p:nvPr/>
          </p:nvSpPr>
          <p:spPr>
            <a:xfrm>
              <a:off x="9108278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3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14BA193-E222-B19A-0B0A-37AE37469A58}"/>
                </a:ext>
              </a:extLst>
            </p:cNvPr>
            <p:cNvSpPr/>
            <p:nvPr/>
          </p:nvSpPr>
          <p:spPr>
            <a:xfrm>
              <a:off x="9836412" y="2244600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3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A45ED8-122E-1EF3-4C49-8AEB63B796E8}"/>
                </a:ext>
              </a:extLst>
            </p:cNvPr>
            <p:cNvSpPr txBox="1"/>
            <p:nvPr/>
          </p:nvSpPr>
          <p:spPr>
            <a:xfrm>
              <a:off x="1794973" y="2311400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ม.ค.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0B12A8-8C60-83F1-ED4B-5E485F1526C7}"/>
                </a:ext>
              </a:extLst>
            </p:cNvPr>
            <p:cNvSpPr txBox="1"/>
            <p:nvPr/>
          </p:nvSpPr>
          <p:spPr>
            <a:xfrm>
              <a:off x="2523107" y="2314545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ก.พ.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186037-6A23-2F5F-C36E-226D324B20CA}"/>
                </a:ext>
              </a:extLst>
            </p:cNvPr>
            <p:cNvSpPr txBox="1"/>
            <p:nvPr/>
          </p:nvSpPr>
          <p:spPr>
            <a:xfrm>
              <a:off x="3251242" y="2311400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มี.ค.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239340-052D-A5DA-0D57-368C2E7A8C8D}"/>
                </a:ext>
              </a:extLst>
            </p:cNvPr>
            <p:cNvSpPr txBox="1"/>
            <p:nvPr/>
          </p:nvSpPr>
          <p:spPr>
            <a:xfrm>
              <a:off x="3979376" y="2314545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เม.ย.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E7A3C6-F9BB-D1A7-E761-28F8EEDB4083}"/>
                </a:ext>
              </a:extLst>
            </p:cNvPr>
            <p:cNvSpPr txBox="1"/>
            <p:nvPr/>
          </p:nvSpPr>
          <p:spPr>
            <a:xfrm>
              <a:off x="4707508" y="2311400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พ.ค.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6BD0F9-4B39-C119-6B6E-82D276DB089D}"/>
                </a:ext>
              </a:extLst>
            </p:cNvPr>
            <p:cNvSpPr txBox="1"/>
            <p:nvPr/>
          </p:nvSpPr>
          <p:spPr>
            <a:xfrm>
              <a:off x="5435642" y="2314545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มิ.ย.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96F512-4A8A-E98A-79D7-1F1633E23B94}"/>
                </a:ext>
              </a:extLst>
            </p:cNvPr>
            <p:cNvSpPr txBox="1"/>
            <p:nvPr/>
          </p:nvSpPr>
          <p:spPr>
            <a:xfrm>
              <a:off x="6163777" y="2311400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ก.ค.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0D44A9-A872-D802-5C81-93821E0673B5}"/>
                </a:ext>
              </a:extLst>
            </p:cNvPr>
            <p:cNvSpPr txBox="1"/>
            <p:nvPr/>
          </p:nvSpPr>
          <p:spPr>
            <a:xfrm>
              <a:off x="6891911" y="2314545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ส.ค.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65953D-5639-AB51-8900-8518F5ED8808}"/>
                </a:ext>
              </a:extLst>
            </p:cNvPr>
            <p:cNvSpPr txBox="1"/>
            <p:nvPr/>
          </p:nvSpPr>
          <p:spPr>
            <a:xfrm>
              <a:off x="7616314" y="2307017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ก.ย.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6B6571-3052-DEE8-7FEB-13D0370C2FE7}"/>
                </a:ext>
              </a:extLst>
            </p:cNvPr>
            <p:cNvSpPr txBox="1"/>
            <p:nvPr/>
          </p:nvSpPr>
          <p:spPr>
            <a:xfrm>
              <a:off x="8344448" y="2310162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ต.ค.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AE28B0-9F16-C65D-36EA-94FB147E0E91}"/>
                </a:ext>
              </a:extLst>
            </p:cNvPr>
            <p:cNvSpPr txBox="1"/>
            <p:nvPr/>
          </p:nvSpPr>
          <p:spPr>
            <a:xfrm>
              <a:off x="9072583" y="2307017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พ.ย.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93DA3CF-38BF-BD38-D13A-6170D2267670}"/>
                </a:ext>
              </a:extLst>
            </p:cNvPr>
            <p:cNvSpPr txBox="1"/>
            <p:nvPr/>
          </p:nvSpPr>
          <p:spPr>
            <a:xfrm>
              <a:off x="9800717" y="2310162"/>
              <a:ext cx="60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ธ.ค.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B562161-E864-78F0-741C-A155A94FDDD3}"/>
              </a:ext>
            </a:extLst>
          </p:cNvPr>
          <p:cNvSpPr txBox="1"/>
          <p:nvPr/>
        </p:nvSpPr>
        <p:spPr>
          <a:xfrm>
            <a:off x="4131135" y="1254080"/>
            <a:ext cx="1756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ต้องมี</a:t>
            </a:r>
          </a:p>
          <a:p>
            <a:pPr algn="ctr"/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ประกาศรับสมัคร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B6E7D3-9509-ADF7-99D2-6266334DE4F1}"/>
              </a:ext>
            </a:extLst>
          </p:cNvPr>
          <p:cNvSpPr txBox="1"/>
          <p:nvPr/>
        </p:nvSpPr>
        <p:spPr>
          <a:xfrm>
            <a:off x="5587406" y="1254080"/>
            <a:ext cx="1756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ขึ้นบัญชี</a:t>
            </a:r>
          </a:p>
          <a:p>
            <a:pPr algn="ctr"/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ผู้ผ่านการกลั่นกรอง</a:t>
            </a: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99E47C18-231F-5AE7-858A-80736373B93A}"/>
              </a:ext>
            </a:extLst>
          </p:cNvPr>
          <p:cNvSpPr/>
          <p:nvPr/>
        </p:nvSpPr>
        <p:spPr>
          <a:xfrm rot="10800000">
            <a:off x="4873983" y="1914227"/>
            <a:ext cx="270975" cy="40011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39C13D4E-5FC2-3D7F-3EE4-7A5B418565B4}"/>
              </a:ext>
            </a:extLst>
          </p:cNvPr>
          <p:cNvSpPr/>
          <p:nvPr/>
        </p:nvSpPr>
        <p:spPr>
          <a:xfrm rot="10800000">
            <a:off x="6327477" y="1914227"/>
            <a:ext cx="270975" cy="40011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3C9E6160-6E59-2EBF-6998-8D00729DCFC9}"/>
              </a:ext>
            </a:extLst>
          </p:cNvPr>
          <p:cNvSpPr/>
          <p:nvPr/>
        </p:nvSpPr>
        <p:spPr>
          <a:xfrm>
            <a:off x="7073100" y="2964319"/>
            <a:ext cx="270975" cy="4001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903F0D4-4A1C-AC46-FDA3-6FC46CE7C8B7}"/>
              </a:ext>
            </a:extLst>
          </p:cNvPr>
          <p:cNvSpPr txBox="1"/>
          <p:nvPr/>
        </p:nvSpPr>
        <p:spPr>
          <a:xfrm>
            <a:off x="6315539" y="3359214"/>
            <a:ext cx="1756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เริ่มประกาศรับสมัครได้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99C6EB-5868-6998-5ED4-73613EBC2F2F}"/>
              </a:ext>
            </a:extLst>
          </p:cNvPr>
          <p:cNvSpPr/>
          <p:nvPr/>
        </p:nvSpPr>
        <p:spPr>
          <a:xfrm>
            <a:off x="4191000" y="1254080"/>
            <a:ext cx="3153075" cy="66014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16396EB-0AA3-57E4-1AD4-095B051489A8}"/>
              </a:ext>
            </a:extLst>
          </p:cNvPr>
          <p:cNvSpPr txBox="1"/>
          <p:nvPr/>
        </p:nvSpPr>
        <p:spPr>
          <a:xfrm>
            <a:off x="7403940" y="1407816"/>
            <a:ext cx="1257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บัญชีอายุ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ปี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054FF9C-7DBB-3365-F602-7DB907CE401D}"/>
              </a:ext>
            </a:extLst>
          </p:cNvPr>
          <p:cNvSpPr/>
          <p:nvPr/>
        </p:nvSpPr>
        <p:spPr>
          <a:xfrm>
            <a:off x="1826938" y="3359214"/>
            <a:ext cx="8549474" cy="660146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D786C2-B7CE-8A9A-4565-C13309571F93}"/>
              </a:ext>
            </a:extLst>
          </p:cNvPr>
          <p:cNvSpPr txBox="1"/>
          <p:nvPr/>
        </p:nvSpPr>
        <p:spPr>
          <a:xfrm>
            <a:off x="8192010" y="3362359"/>
            <a:ext cx="1756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ขึ้นบัญชี</a:t>
            </a:r>
          </a:p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ผู้ผ่านการกลั่นกรอง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A3FC7B3-7B62-3F21-C42D-7EBECC1B7808}"/>
              </a:ext>
            </a:extLst>
          </p:cNvPr>
          <p:cNvSpPr txBox="1"/>
          <p:nvPr/>
        </p:nvSpPr>
        <p:spPr>
          <a:xfrm>
            <a:off x="10404646" y="3489232"/>
            <a:ext cx="1567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บัญชีอายุไม่ถึง </a:t>
            </a:r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ปี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26E2117-355A-F77C-0010-4875936C9905}"/>
              </a:ext>
            </a:extLst>
          </p:cNvPr>
          <p:cNvSpPr/>
          <p:nvPr/>
        </p:nvSpPr>
        <p:spPr>
          <a:xfrm>
            <a:off x="134069" y="1020930"/>
            <a:ext cx="11916000" cy="32758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0A0B611-C015-3C0C-766C-AD664B4B20AA}"/>
              </a:ext>
            </a:extLst>
          </p:cNvPr>
          <p:cNvGrpSpPr/>
          <p:nvPr/>
        </p:nvGrpSpPr>
        <p:grpSpPr>
          <a:xfrm>
            <a:off x="1828343" y="2343328"/>
            <a:ext cx="8550536" cy="541137"/>
            <a:chOff x="1828343" y="2490600"/>
            <a:chExt cx="8550536" cy="54113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EAD4908-CB18-10EA-18DE-D86180AB54FF}"/>
                </a:ext>
              </a:extLst>
            </p:cNvPr>
            <p:cNvSpPr/>
            <p:nvPr/>
          </p:nvSpPr>
          <p:spPr>
            <a:xfrm>
              <a:off x="1828343" y="2491072"/>
              <a:ext cx="540000" cy="540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3109578-24F1-23E1-62CE-56991CE1CE98}"/>
                </a:ext>
              </a:extLst>
            </p:cNvPr>
            <p:cNvSpPr/>
            <p:nvPr/>
          </p:nvSpPr>
          <p:spPr>
            <a:xfrm>
              <a:off x="2558212" y="2491544"/>
              <a:ext cx="540000" cy="540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CB63136-ADD1-A2F1-C8D6-80D23B6D7DA8}"/>
                </a:ext>
              </a:extLst>
            </p:cNvPr>
            <p:cNvSpPr/>
            <p:nvPr/>
          </p:nvSpPr>
          <p:spPr>
            <a:xfrm>
              <a:off x="3287137" y="2490600"/>
              <a:ext cx="540000" cy="540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F0AB1F-6BDF-63E1-2C8A-7C20412BC1F5}"/>
                </a:ext>
              </a:extLst>
            </p:cNvPr>
            <p:cNvSpPr/>
            <p:nvPr/>
          </p:nvSpPr>
          <p:spPr>
            <a:xfrm>
              <a:off x="6928523" y="2490600"/>
              <a:ext cx="540000" cy="540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28B78AE-9266-738A-DFB9-67EE915DFF93}"/>
                </a:ext>
              </a:extLst>
            </p:cNvPr>
            <p:cNvSpPr/>
            <p:nvPr/>
          </p:nvSpPr>
          <p:spPr>
            <a:xfrm>
              <a:off x="7650216" y="2491265"/>
              <a:ext cx="540000" cy="540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31495B-5CB0-0D7D-9DC1-FA872AEC4F0C}"/>
                </a:ext>
              </a:extLst>
            </p:cNvPr>
            <p:cNvSpPr/>
            <p:nvPr/>
          </p:nvSpPr>
          <p:spPr>
            <a:xfrm>
              <a:off x="8380085" y="2491737"/>
              <a:ext cx="540000" cy="540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396CE28-3BFE-A031-C985-E4F31B44AE5D}"/>
                </a:ext>
              </a:extLst>
            </p:cNvPr>
            <p:cNvSpPr/>
            <p:nvPr/>
          </p:nvSpPr>
          <p:spPr>
            <a:xfrm>
              <a:off x="9109010" y="2490793"/>
              <a:ext cx="540000" cy="540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D385926-A428-95E4-AC9D-7AEC47EED638}"/>
                </a:ext>
              </a:extLst>
            </p:cNvPr>
            <p:cNvSpPr/>
            <p:nvPr/>
          </p:nvSpPr>
          <p:spPr>
            <a:xfrm>
              <a:off x="9838879" y="2491265"/>
              <a:ext cx="540000" cy="540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8BD02DEC-8E8E-E2CC-6D33-356ED0E5C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99" t="31201" r="24199" b="2007"/>
          <a:stretch/>
        </p:blipFill>
        <p:spPr>
          <a:xfrm>
            <a:off x="6891911" y="4374736"/>
            <a:ext cx="1982255" cy="247412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36B78C-461C-CAC1-996D-FD5ADC1D8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2" t="31201" r="60806" b="2007"/>
          <a:stretch/>
        </p:blipFill>
        <p:spPr>
          <a:xfrm>
            <a:off x="2345642" y="4380871"/>
            <a:ext cx="1981615" cy="247412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6970835-CDCF-BE19-A517-43745FE451E4}"/>
              </a:ext>
            </a:extLst>
          </p:cNvPr>
          <p:cNvSpPr txBox="1"/>
          <p:nvPr/>
        </p:nvSpPr>
        <p:spPr>
          <a:xfrm>
            <a:off x="4494739" y="4515122"/>
            <a:ext cx="1404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ผู้ที่ขึ้นบัญชี</a:t>
            </a:r>
          </a:p>
          <a:p>
            <a:pPr marL="177800" indent="-177800">
              <a:buFont typeface="+mj-lt"/>
              <a:buAutoNum type="arabicPeriod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</a:p>
          <a:p>
            <a:pPr marL="177800" indent="-177800">
              <a:buFont typeface="+mj-lt"/>
              <a:buAutoNum type="arabicPeriod"/>
            </a:pPr>
            <a:r>
              <a:rPr lang="th-TH" sz="20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 </a:t>
            </a:r>
            <a:r>
              <a:rPr lang="en-US" sz="20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</a:t>
            </a:r>
          </a:p>
          <a:p>
            <a:pPr marL="177800" indent="-177800">
              <a:buFont typeface="+mj-lt"/>
              <a:buAutoNum type="arabicPeriod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 marL="177800" indent="-177800">
              <a:buFont typeface="+mj-lt"/>
              <a:buAutoNum type="arabicPeriod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น.ส.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</a:t>
            </a:r>
          </a:p>
          <a:p>
            <a:pPr marL="177800" indent="-177800">
              <a:buFont typeface="+mj-lt"/>
              <a:buAutoNum type="arabicPeriod"/>
            </a:pPr>
            <a:r>
              <a:rPr lang="th-TH" sz="20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 </a:t>
            </a:r>
            <a:r>
              <a:rPr lang="en-US" sz="20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</a:t>
            </a:r>
            <a:endParaRPr lang="th-TH" sz="2000" b="1" dirty="0">
              <a:solidFill>
                <a:srgbClr val="00B0F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C81242-2C12-BE4F-3872-BD17C2D01BB6}"/>
              </a:ext>
            </a:extLst>
          </p:cNvPr>
          <p:cNvSpPr txBox="1"/>
          <p:nvPr/>
        </p:nvSpPr>
        <p:spPr>
          <a:xfrm>
            <a:off x="9108278" y="4439095"/>
            <a:ext cx="15290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ผู้ที่ขึ้นบัญชี</a:t>
            </a:r>
          </a:p>
          <a:p>
            <a:pPr marL="177800" indent="-177800">
              <a:buFont typeface="+mj-lt"/>
              <a:buAutoNum type="arabicPeriod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</a:p>
          <a:p>
            <a:pPr marL="177800" indent="-177800">
              <a:buFont typeface="+mj-lt"/>
              <a:buAutoNum type="arabicPeriod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นาง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</a:t>
            </a:r>
          </a:p>
          <a:p>
            <a:pPr marL="177800" indent="-177800">
              <a:buFont typeface="+mj-lt"/>
              <a:buAutoNum type="arabicPeriod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 marL="177800" indent="-177800">
              <a:buFont typeface="+mj-lt"/>
              <a:buAutoNum type="arabicPeriod"/>
            </a:pP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น.ส. </a:t>
            </a:r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</a:t>
            </a:r>
          </a:p>
          <a:p>
            <a:pPr marL="177800" indent="-177800">
              <a:buFont typeface="+mj-lt"/>
              <a:buAutoNum type="arabicPeriod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5415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0" grpId="0" animBg="1"/>
      <p:bldP spid="71" grpId="0"/>
      <p:bldP spid="74" grpId="0" animBg="1"/>
      <p:bldP spid="75" grpId="0"/>
      <p:bldP spid="76" grpId="0"/>
      <p:bldP spid="62" grpId="0"/>
      <p:bldP spid="6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2C04DD-2D67-3663-0716-66B55FEAD47C}"/>
              </a:ext>
            </a:extLst>
          </p:cNvPr>
          <p:cNvSpPr txBox="1"/>
          <p:nvPr/>
        </p:nvSpPr>
        <p:spPr>
          <a:xfrm>
            <a:off x="0" y="2938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การคัดเลือก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9E533-1540-A199-046F-EC66348FA318}"/>
              </a:ext>
            </a:extLst>
          </p:cNvPr>
          <p:cNvSpPr txBox="1"/>
          <p:nvPr/>
        </p:nvSpPr>
        <p:spPr>
          <a:xfrm>
            <a:off x="6389255" y="1106647"/>
            <a:ext cx="50430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en-US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หัวหน้าส่วนราชการ และผู้มีอำนาจสั่งบรรจุตามมาตรา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57</a:t>
            </a:r>
            <a:b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พ.ร.บ.ระเบียบข้าราชการพลเรือน พ.ศ.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2551</a:t>
            </a:r>
            <a:b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“เป็นคนละคนกัน”</a:t>
            </a:r>
          </a:p>
          <a:p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ให้หัวหน้าส่วนราชการระดับกรมที่มีตำแหน่งว่าง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คัดเลือกผู้มีคุณสมบัติจากบัญชีรายชื่อผู้ผ่าน</a:t>
            </a:r>
            <a:b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การกลั่นกรอง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 ต่อ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เรียงลำดับความเหมาะสม แล้วเสนอผู้มีอำนาจสั่งบรรจุ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7D72D-01D1-CF78-8B3B-425C45BEC8ED}"/>
              </a:ext>
            </a:extLst>
          </p:cNvPr>
          <p:cNvSpPr txBox="1"/>
          <p:nvPr/>
        </p:nvSpPr>
        <p:spPr>
          <a:xfrm>
            <a:off x="759692" y="1106647"/>
            <a:ext cx="50430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หัวหน้าส่วนราชการ และผู้มีอำนาจสั่งบรรจุตามมาตรา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57</a:t>
            </a:r>
            <a:b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พ.ร.บ.ระเบียบข้าราชการพลเรือน พ.ศ.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2551</a:t>
            </a:r>
            <a:b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“เป็นคนเดียวกัน”</a:t>
            </a:r>
          </a:p>
          <a:p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ให้ผู้มีอำนาจสั่งบรรจุตามมาตรา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57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ของตำแหน่งว่าง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คัดเลือกผู้มีคุณสมบัติจากบัญชีรายชื่อผู้ผ่าน</a:t>
            </a:r>
            <a:b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การกลั่นกรอง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ดำเนินการแต่งตั้ง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0531F-5B3A-D079-11FB-E232BF3781E4}"/>
              </a:ext>
            </a:extLst>
          </p:cNvPr>
          <p:cNvSpPr txBox="1"/>
          <p:nvPr/>
        </p:nvSpPr>
        <p:spPr>
          <a:xfrm>
            <a:off x="6389255" y="4874205"/>
            <a:ext cx="5043053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 อำนวยการสูง ของ วศ.  </a:t>
            </a:r>
            <a:r>
              <a:rPr 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ปส.  วช.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919F5B-AD19-D89A-FF0D-B8DFF5DEB173}"/>
              </a:ext>
            </a:extLst>
          </p:cNvPr>
          <p:cNvSpPr txBox="1"/>
          <p:nvPr/>
        </p:nvSpPr>
        <p:spPr>
          <a:xfrm>
            <a:off x="759692" y="4874098"/>
            <a:ext cx="478386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 อำนวยการต้น</a:t>
            </a:r>
            <a:b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 อำนวยการสูง ของ สป.  สร.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8B5DB6-0FFF-EAA5-4EB7-D67350235B41}"/>
              </a:ext>
            </a:extLst>
          </p:cNvPr>
          <p:cNvGrpSpPr/>
          <p:nvPr/>
        </p:nvGrpSpPr>
        <p:grpSpPr>
          <a:xfrm>
            <a:off x="3114195" y="5904000"/>
            <a:ext cx="5963610" cy="954000"/>
            <a:chOff x="6389254" y="5867123"/>
            <a:chExt cx="5963610" cy="9540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89EF74-5EB2-29D9-9DAF-CA3B500E4DCC}"/>
                </a:ext>
              </a:extLst>
            </p:cNvPr>
            <p:cNvSpPr txBox="1"/>
            <p:nvPr/>
          </p:nvSpPr>
          <p:spPr>
            <a:xfrm>
              <a:off x="6389254" y="6018447"/>
              <a:ext cx="5963610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3200" b="1">
                  <a:latin typeface="TH SarabunPSK" panose="020B0500040200020003" pitchFamily="34" charset="-34"/>
                  <a:cs typeface="TH SarabunPSK" panose="020B0500040200020003" pitchFamily="34" charset="-34"/>
                </a:defRPr>
              </a:lvl1pPr>
            </a:lstStyle>
            <a:p>
              <a:pPr algn="r"/>
              <a:r>
                <a:rPr lang="th-TH" sz="2000" dirty="0"/>
                <a:t>อำนวยการต้น .. อธิบดีแต่งตั้ง (เมื่อปลัดกระทรวงเห็นชอบแล้ว)</a:t>
              </a:r>
            </a:p>
            <a:p>
              <a:pPr algn="r"/>
              <a:r>
                <a:rPr lang="th-TH" sz="2000" dirty="0"/>
                <a:t>อำนวยการสูง .. ปลัดกระทรวงแต่งตั้ง (ยกเว้น สร. รัฐมนตรีแต่งตั้ง)</a:t>
              </a:r>
            </a:p>
          </p:txBody>
        </p:sp>
        <p:pic>
          <p:nvPicPr>
            <p:cNvPr id="1028" name="Picture 4" descr="Take Note Icons PNG - Free PNG and Icons Downloads">
              <a:extLst>
                <a:ext uri="{FF2B5EF4-FFF2-40B4-BE49-F238E27FC236}">
                  <a16:creationId xmlns:a16="http://schemas.microsoft.com/office/drawing/2014/main" id="{715506EC-1BF1-86F4-0B4C-8798D7BEA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4170" y="5867123"/>
              <a:ext cx="958259" cy="9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5A0B22-4F34-5279-82E1-495641078E28}"/>
              </a:ext>
            </a:extLst>
          </p:cNvPr>
          <p:cNvCxnSpPr/>
          <p:nvPr/>
        </p:nvCxnSpPr>
        <p:spPr>
          <a:xfrm>
            <a:off x="5953667" y="1313895"/>
            <a:ext cx="0" cy="3488925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933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096839-81BA-25C0-F3EE-F76EF98E8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1" t="1905" r="17139" b="833"/>
          <a:stretch/>
        </p:blipFill>
        <p:spPr>
          <a:xfrm>
            <a:off x="171476" y="1082670"/>
            <a:ext cx="5901253" cy="4692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BFCB98-5A91-ABED-155A-3B0524E20C0E}"/>
              </a:ext>
            </a:extLst>
          </p:cNvPr>
          <p:cNvSpPr txBox="1"/>
          <p:nvPr/>
        </p:nvSpPr>
        <p:spPr>
          <a:xfrm>
            <a:off x="6620934" y="597455"/>
            <a:ext cx="533185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หนังสือสำนักงาน ก.พ. ที่ นร 1006/ว15 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ลงวันที่ 11 สิงหาคม 2564</a:t>
            </a:r>
          </a:p>
          <a:p>
            <a:pPr>
              <a:spcBef>
                <a:spcPts val="1200"/>
              </a:spcBef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กำหนดขั้นตอนการดำเนินงานที่สำคัญ ดังนี้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อ.ก.พ.กระทรวง แยกตำแหน่ง ในการ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จัดทำบัญชี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อ.ก.พ.กระทรวง/กรม 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วางแผนกำลังคน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กำหนดจำนวนคนที่จะขึ้นบัญชี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รายชื่อ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ผู้ผ่านการกลั่นกรอง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แต่งตั้งคณะกรรมการกลั่นกรอง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กำหนดหลักเกณฑ์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การพิจารณาเพื่อขึ้นบัญชี 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รวมทั้งการ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ประกาศหลักเกณฑ์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ประกาศรับสมัคร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เลือกสรร (กลั่นกรอง)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เพื่อขึ้นบัญชีผู้ผ่านการกลั่นกรอง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บุคคลจากบัญชีรายชื่อผู้ผ่านการกลั่นกรอง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เพื่อการพิจารณาแต่งตั้ง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EC85B8-A467-8708-7841-A8FB6592836E}"/>
              </a:ext>
            </a:extLst>
          </p:cNvPr>
          <p:cNvSpPr/>
          <p:nvPr/>
        </p:nvSpPr>
        <p:spPr>
          <a:xfrm>
            <a:off x="6544733" y="2116667"/>
            <a:ext cx="5475791" cy="29379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27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B4705-C616-7962-5602-7BF62237A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7" t="864" r="30626" b="1235"/>
          <a:stretch/>
        </p:blipFill>
        <p:spPr>
          <a:xfrm>
            <a:off x="1371598" y="768186"/>
            <a:ext cx="4309535" cy="6080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2FA9DA-022D-EB5A-F762-3FA4F5517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25" t="1049" r="30347" b="1049"/>
          <a:stretch/>
        </p:blipFill>
        <p:spPr>
          <a:xfrm>
            <a:off x="6595532" y="768186"/>
            <a:ext cx="4309535" cy="608089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18E9E2-2317-2437-9514-3B03BD7779C8}"/>
              </a:ext>
            </a:extLst>
          </p:cNvPr>
          <p:cNvCxnSpPr/>
          <p:nvPr/>
        </p:nvCxnSpPr>
        <p:spPr>
          <a:xfrm>
            <a:off x="4136050" y="4257295"/>
            <a:ext cx="1008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FDB44C-F8C8-DFDA-B724-6A5FC9741DDD}"/>
              </a:ext>
            </a:extLst>
          </p:cNvPr>
          <p:cNvCxnSpPr/>
          <p:nvPr/>
        </p:nvCxnSpPr>
        <p:spPr>
          <a:xfrm>
            <a:off x="2638297" y="4427897"/>
            <a:ext cx="115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B3BAAE-B8D6-779B-12CE-CF1DA411EBEF}"/>
              </a:ext>
            </a:extLst>
          </p:cNvPr>
          <p:cNvCxnSpPr/>
          <p:nvPr/>
        </p:nvCxnSpPr>
        <p:spPr>
          <a:xfrm>
            <a:off x="2638297" y="6074410"/>
            <a:ext cx="936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B3A838-92E2-2A54-B491-109C24BF5AC0}"/>
              </a:ext>
            </a:extLst>
          </p:cNvPr>
          <p:cNvCxnSpPr/>
          <p:nvPr/>
        </p:nvCxnSpPr>
        <p:spPr>
          <a:xfrm>
            <a:off x="7819305" y="1360340"/>
            <a:ext cx="540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3812516C-98EE-321F-824A-F698B80E3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938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1973263" indent="-1431925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 อว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หลักเกณฑ์ และวิธีการพิจารณากลั่นกรองเพื่อขึ้นบัญชีรายชื่อผู้ผ่านการกลั่นกรองเพื่อแต่งตั้งให้ดำรงตำแหน่งประเภทอำนวยการ</a:t>
            </a:r>
            <a:b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ลงวันที่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กรกฎาคม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05AC16-D4BF-2AE2-C65C-1D24EB859257}"/>
              </a:ext>
            </a:extLst>
          </p:cNvPr>
          <p:cNvSpPr txBox="1"/>
          <p:nvPr/>
        </p:nvSpPr>
        <p:spPr>
          <a:xfrm>
            <a:off x="5818101" y="5771465"/>
            <a:ext cx="193257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1800" dirty="0"/>
              <a:t>เอกสารแนบท้ายประกาศ</a:t>
            </a:r>
          </a:p>
          <a:p>
            <a:r>
              <a:rPr lang="th-TH" sz="1800" dirty="0"/>
              <a:t>- บัญชีตำแหน่งอำนวยการ</a:t>
            </a:r>
          </a:p>
          <a:p>
            <a:r>
              <a:rPr lang="th-TH" sz="1800" dirty="0"/>
              <a:t>- คุณสมบัติที่จำเป็นฯ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6F467D-D3D6-B073-9063-D698D28FF46C}"/>
              </a:ext>
            </a:extLst>
          </p:cNvPr>
          <p:cNvGrpSpPr/>
          <p:nvPr/>
        </p:nvGrpSpPr>
        <p:grpSpPr>
          <a:xfrm>
            <a:off x="854551" y="768186"/>
            <a:ext cx="1034094" cy="1026747"/>
            <a:chOff x="718205" y="768186"/>
            <a:chExt cx="1172631" cy="1165666"/>
          </a:xfrm>
        </p:grpSpPr>
        <p:pic>
          <p:nvPicPr>
            <p:cNvPr id="1026" name="Picture 2" descr="Post It Note Icon, sticky notes HD wallpaper | Pxfuel">
              <a:extLst>
                <a:ext uri="{FF2B5EF4-FFF2-40B4-BE49-F238E27FC236}">
                  <a16:creationId xmlns:a16="http://schemas.microsoft.com/office/drawing/2014/main" id="{FB613097-F1F2-419D-D78A-D6D18A6AE6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3" t="5097" r="15337" b="5176"/>
            <a:stretch/>
          </p:blipFill>
          <p:spPr bwMode="auto">
            <a:xfrm>
              <a:off x="718205" y="768186"/>
              <a:ext cx="1172631" cy="1165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44CC001-211E-11F8-32D1-0C7C20827410}"/>
                </a:ext>
              </a:extLst>
            </p:cNvPr>
            <p:cNvSpPr txBox="1"/>
            <p:nvPr/>
          </p:nvSpPr>
          <p:spPr>
            <a:xfrm rot="21337837">
              <a:off x="835527" y="991436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ฉบับที่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endPara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C81FAEEB-8A89-B84A-2AA4-DEDB006DEF0E}"/>
              </a:ext>
            </a:extLst>
          </p:cNvPr>
          <p:cNvSpPr/>
          <p:nvPr/>
        </p:nvSpPr>
        <p:spPr>
          <a:xfrm>
            <a:off x="2436729" y="4259835"/>
            <a:ext cx="180000" cy="18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4FF2FEB-64B6-CAA5-DD24-231675FCBAE3}"/>
              </a:ext>
            </a:extLst>
          </p:cNvPr>
          <p:cNvSpPr/>
          <p:nvPr/>
        </p:nvSpPr>
        <p:spPr>
          <a:xfrm>
            <a:off x="7637817" y="1221890"/>
            <a:ext cx="180000" cy="18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18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61237E-1796-F7F4-54F1-6AEAE1466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494" y="776301"/>
            <a:ext cx="4286752" cy="6064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46DFB-5037-9347-115B-4A9475252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612" y="776301"/>
            <a:ext cx="4282778" cy="6064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35FB7-1BF1-6A3F-D14C-CFB615032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6301"/>
            <a:ext cx="4270508" cy="6064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7B7D8194-5BAC-979C-F1A1-32B40C2D3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208246" cy="7112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1973263" indent="-1431925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 อว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หลักเกณฑ์ และวิธีการพิจารณากลั่นกรองเพื่อขึ้นบัญชีรายชื่อผู้ผ่านการกลั่นกรองเพื่อแต่งตั้งให้ดำรงตำแหน่งประเภทอำนวยการ </a:t>
            </a:r>
            <a:b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ลงวันที่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 (</a:t>
            </a:r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แก้ไขเปลี่ยนแปลง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62FC46-DB45-60C4-E0FB-3B692E28694A}"/>
              </a:ext>
            </a:extLst>
          </p:cNvPr>
          <p:cNvCxnSpPr/>
          <p:nvPr/>
        </p:nvCxnSpPr>
        <p:spPr>
          <a:xfrm>
            <a:off x="1200657" y="4940977"/>
            <a:ext cx="115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1C1E34-ADB2-1CC5-12A4-4E890AC322C5}"/>
              </a:ext>
            </a:extLst>
          </p:cNvPr>
          <p:cNvCxnSpPr/>
          <p:nvPr/>
        </p:nvCxnSpPr>
        <p:spPr>
          <a:xfrm>
            <a:off x="580897" y="6537790"/>
            <a:ext cx="3276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D4F9E1-5F2C-080D-6BF5-535128C421EC}"/>
              </a:ext>
            </a:extLst>
          </p:cNvPr>
          <p:cNvCxnSpPr/>
          <p:nvPr/>
        </p:nvCxnSpPr>
        <p:spPr>
          <a:xfrm>
            <a:off x="3594975" y="6410790"/>
            <a:ext cx="25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33B5D0-A48D-4A22-4482-2E61786DC1D6}"/>
              </a:ext>
            </a:extLst>
          </p:cNvPr>
          <p:cNvCxnSpPr/>
          <p:nvPr/>
        </p:nvCxnSpPr>
        <p:spPr>
          <a:xfrm>
            <a:off x="5186171" y="1419606"/>
            <a:ext cx="540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A4039F03-34CA-698C-3909-EB0ED2D9E6E4}"/>
              </a:ext>
            </a:extLst>
          </p:cNvPr>
          <p:cNvSpPr/>
          <p:nvPr/>
        </p:nvSpPr>
        <p:spPr>
          <a:xfrm>
            <a:off x="1020657" y="4788107"/>
            <a:ext cx="180000" cy="18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A54250B-904A-10C3-0095-871912D67831}"/>
              </a:ext>
            </a:extLst>
          </p:cNvPr>
          <p:cNvSpPr/>
          <p:nvPr/>
        </p:nvSpPr>
        <p:spPr>
          <a:xfrm>
            <a:off x="5006171" y="1274611"/>
            <a:ext cx="180000" cy="18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AA4601-BBF1-F03A-F19B-9316EF03E21D}"/>
              </a:ext>
            </a:extLst>
          </p:cNvPr>
          <p:cNvSpPr txBox="1"/>
          <p:nvPr/>
        </p:nvSpPr>
        <p:spPr>
          <a:xfrm>
            <a:off x="8757941" y="5822929"/>
            <a:ext cx="193257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1800" dirty="0"/>
              <a:t>เอกสารแนบท้ายประกาศ</a:t>
            </a:r>
          </a:p>
          <a:p>
            <a:r>
              <a:rPr lang="th-TH" sz="1800" dirty="0"/>
              <a:t>- บัญชีตำแหน่งอำนวยการ</a:t>
            </a:r>
          </a:p>
          <a:p>
            <a:r>
              <a:rPr lang="th-TH" sz="1800" dirty="0"/>
              <a:t>- คุณสมบัติที่จำเป็นฯ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FB525B-4EF4-43EF-9AAA-0952577F0929}"/>
              </a:ext>
            </a:extLst>
          </p:cNvPr>
          <p:cNvGrpSpPr/>
          <p:nvPr/>
        </p:nvGrpSpPr>
        <p:grpSpPr>
          <a:xfrm>
            <a:off x="63850" y="732663"/>
            <a:ext cx="1034094" cy="1026747"/>
            <a:chOff x="718205" y="768186"/>
            <a:chExt cx="1172631" cy="1165666"/>
          </a:xfrm>
        </p:grpSpPr>
        <p:pic>
          <p:nvPicPr>
            <p:cNvPr id="3" name="Picture 2" descr="Post It Note Icon, sticky notes HD wallpaper | Pxfuel">
              <a:extLst>
                <a:ext uri="{FF2B5EF4-FFF2-40B4-BE49-F238E27FC236}">
                  <a16:creationId xmlns:a16="http://schemas.microsoft.com/office/drawing/2014/main" id="{D28B0AFE-D8BB-8CDB-65A6-BA2073AB66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3" t="5097" r="15337" b="5176"/>
            <a:stretch/>
          </p:blipFill>
          <p:spPr bwMode="auto">
            <a:xfrm>
              <a:off x="718205" y="768186"/>
              <a:ext cx="1172631" cy="1165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3016F6-8B3A-C6D6-77A1-75F8BE3CCDA7}"/>
                </a:ext>
              </a:extLst>
            </p:cNvPr>
            <p:cNvSpPr txBox="1"/>
            <p:nvPr/>
          </p:nvSpPr>
          <p:spPr>
            <a:xfrm rot="21337837">
              <a:off x="775052" y="960205"/>
              <a:ext cx="1023760" cy="524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ฉบับที่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endPara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77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1E27C6-8908-E96E-AAD0-A3077F8B1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3" t="5080" r="2865" b="4606"/>
          <a:stretch/>
        </p:blipFill>
        <p:spPr>
          <a:xfrm>
            <a:off x="157891" y="238896"/>
            <a:ext cx="11876217" cy="65078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998F31-EEA4-B7C5-E176-DD7C5639E67F}"/>
              </a:ext>
            </a:extLst>
          </p:cNvPr>
          <p:cNvSpPr/>
          <p:nvPr/>
        </p:nvSpPr>
        <p:spPr>
          <a:xfrm>
            <a:off x="869092" y="650790"/>
            <a:ext cx="1750539" cy="66726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12F758-E0CC-E5B6-03BE-7CDBAA4F8B54}"/>
              </a:ext>
            </a:extLst>
          </p:cNvPr>
          <p:cNvCxnSpPr/>
          <p:nvPr/>
        </p:nvCxnSpPr>
        <p:spPr>
          <a:xfrm>
            <a:off x="3703037" y="993726"/>
            <a:ext cx="7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17ABE61-E73E-2EEE-4FD7-209A10F33A6C}"/>
              </a:ext>
            </a:extLst>
          </p:cNvPr>
          <p:cNvSpPr/>
          <p:nvPr/>
        </p:nvSpPr>
        <p:spPr>
          <a:xfrm>
            <a:off x="2660204" y="852158"/>
            <a:ext cx="2108886" cy="468000"/>
          </a:xfrm>
          <a:prstGeom prst="rect">
            <a:avLst/>
          </a:prstGeom>
          <a:noFill/>
          <a:ln w="38100">
            <a:solidFill>
              <a:srgbClr val="FFEE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D28F90-E23F-93F8-705D-51DD0FA79A7B}"/>
              </a:ext>
            </a:extLst>
          </p:cNvPr>
          <p:cNvSpPr/>
          <p:nvPr/>
        </p:nvSpPr>
        <p:spPr>
          <a:xfrm>
            <a:off x="4813782" y="850631"/>
            <a:ext cx="7214042" cy="468000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F05BCC-E05D-BE69-D0EC-4A6E51DEDC4C}"/>
              </a:ext>
            </a:extLst>
          </p:cNvPr>
          <p:cNvSpPr/>
          <p:nvPr/>
        </p:nvSpPr>
        <p:spPr>
          <a:xfrm>
            <a:off x="2652584" y="650790"/>
            <a:ext cx="9360000" cy="181232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4CC6AEC-0704-4774-4069-FC8073ADC165}"/>
              </a:ext>
            </a:extLst>
          </p:cNvPr>
          <p:cNvSpPr/>
          <p:nvPr/>
        </p:nvSpPr>
        <p:spPr>
          <a:xfrm>
            <a:off x="931005" y="1983639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C52F446-0339-5F7A-734E-219FE8178648}"/>
              </a:ext>
            </a:extLst>
          </p:cNvPr>
          <p:cNvSpPr/>
          <p:nvPr/>
        </p:nvSpPr>
        <p:spPr>
          <a:xfrm>
            <a:off x="2673311" y="1658247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F85881-104F-902E-4372-806066C53BDC}"/>
              </a:ext>
            </a:extLst>
          </p:cNvPr>
          <p:cNvSpPr/>
          <p:nvPr/>
        </p:nvSpPr>
        <p:spPr>
          <a:xfrm>
            <a:off x="2673311" y="2309487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A1B5C7-1361-9AAE-1002-EF4E83331381}"/>
              </a:ext>
            </a:extLst>
          </p:cNvPr>
          <p:cNvSpPr/>
          <p:nvPr/>
        </p:nvSpPr>
        <p:spPr>
          <a:xfrm>
            <a:off x="2676155" y="2804638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BD30E7-96F1-2DB3-E1ED-26E03445B547}"/>
              </a:ext>
            </a:extLst>
          </p:cNvPr>
          <p:cNvSpPr/>
          <p:nvPr/>
        </p:nvSpPr>
        <p:spPr>
          <a:xfrm>
            <a:off x="4812639" y="2161413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A9A3A-E53A-6A05-328D-A53E9CB1822E}"/>
              </a:ext>
            </a:extLst>
          </p:cNvPr>
          <p:cNvSpPr/>
          <p:nvPr/>
        </p:nvSpPr>
        <p:spPr>
          <a:xfrm>
            <a:off x="918645" y="5068710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509F50-7C28-C9F0-2E50-2A25E896AE6B}"/>
              </a:ext>
            </a:extLst>
          </p:cNvPr>
          <p:cNvSpPr/>
          <p:nvPr/>
        </p:nvSpPr>
        <p:spPr>
          <a:xfrm>
            <a:off x="926883" y="3289344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8683E3-C88D-7E24-6AF7-02C494345DE9}"/>
              </a:ext>
            </a:extLst>
          </p:cNvPr>
          <p:cNvSpPr/>
          <p:nvPr/>
        </p:nvSpPr>
        <p:spPr>
          <a:xfrm>
            <a:off x="2680271" y="3303028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886AFF-CC79-0D84-28B5-DFF8CC5101E9}"/>
              </a:ext>
            </a:extLst>
          </p:cNvPr>
          <p:cNvSpPr/>
          <p:nvPr/>
        </p:nvSpPr>
        <p:spPr>
          <a:xfrm>
            <a:off x="2667911" y="3620188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507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7" grpId="0" animBg="1"/>
      <p:bldP spid="2" grpId="0" animBg="1"/>
      <p:bldP spid="3" grpId="0" animBg="1"/>
      <p:bldP spid="4" grpId="0" animBg="1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A42938-249F-C611-9AA4-1EF6AAE2B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1" t="4806" r="2973" b="43423"/>
          <a:stretch/>
        </p:blipFill>
        <p:spPr>
          <a:xfrm>
            <a:off x="170702" y="617838"/>
            <a:ext cx="11850596" cy="38635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0925F1-95BF-774D-D74F-DA785FFD1C26}"/>
              </a:ext>
            </a:extLst>
          </p:cNvPr>
          <p:cNvSpPr/>
          <p:nvPr/>
        </p:nvSpPr>
        <p:spPr>
          <a:xfrm>
            <a:off x="869092" y="667266"/>
            <a:ext cx="1750539" cy="66726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B1E95D-4D74-D27D-31C9-75135942200B}"/>
              </a:ext>
            </a:extLst>
          </p:cNvPr>
          <p:cNvSpPr/>
          <p:nvPr/>
        </p:nvSpPr>
        <p:spPr>
          <a:xfrm>
            <a:off x="2660204" y="882638"/>
            <a:ext cx="2108886" cy="468000"/>
          </a:xfrm>
          <a:prstGeom prst="rect">
            <a:avLst/>
          </a:prstGeom>
          <a:noFill/>
          <a:ln w="38100">
            <a:solidFill>
              <a:srgbClr val="FFEE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8D61AC-4502-4D92-1AF4-CAEA8895DECC}"/>
              </a:ext>
            </a:extLst>
          </p:cNvPr>
          <p:cNvSpPr/>
          <p:nvPr/>
        </p:nvSpPr>
        <p:spPr>
          <a:xfrm>
            <a:off x="4813782" y="881111"/>
            <a:ext cx="7214042" cy="468000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75A2-64CA-9C4C-C562-8210DF184075}"/>
              </a:ext>
            </a:extLst>
          </p:cNvPr>
          <p:cNvSpPr/>
          <p:nvPr/>
        </p:nvSpPr>
        <p:spPr>
          <a:xfrm>
            <a:off x="2652584" y="658410"/>
            <a:ext cx="9360000" cy="181232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442B27D-7180-F843-3621-C4C273F19F2C}"/>
              </a:ext>
            </a:extLst>
          </p:cNvPr>
          <p:cNvSpPr/>
          <p:nvPr/>
        </p:nvSpPr>
        <p:spPr>
          <a:xfrm>
            <a:off x="940853" y="3067582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7FAF6A-2E48-0300-B6E1-7DD11ABB497F}"/>
              </a:ext>
            </a:extLst>
          </p:cNvPr>
          <p:cNvSpPr/>
          <p:nvPr/>
        </p:nvSpPr>
        <p:spPr>
          <a:xfrm>
            <a:off x="4812639" y="2219079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957AFC-9EEF-E563-F161-08653D31ED8B}"/>
              </a:ext>
            </a:extLst>
          </p:cNvPr>
          <p:cNvSpPr/>
          <p:nvPr/>
        </p:nvSpPr>
        <p:spPr>
          <a:xfrm>
            <a:off x="944981" y="1877206"/>
            <a:ext cx="180000" cy="1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974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57F4D-4FC9-AD59-E717-2B7136B9C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4" r="5105"/>
          <a:stretch/>
        </p:blipFill>
        <p:spPr>
          <a:xfrm>
            <a:off x="1070919" y="0"/>
            <a:ext cx="9951308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731F2D-B2F0-814B-D81C-010D5780C7E9}"/>
              </a:ext>
            </a:extLst>
          </p:cNvPr>
          <p:cNvCxnSpPr/>
          <p:nvPr/>
        </p:nvCxnSpPr>
        <p:spPr>
          <a:xfrm>
            <a:off x="4172594" y="540644"/>
            <a:ext cx="97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570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1376</TotalTime>
  <Words>1757</Words>
  <Application>Microsoft Office PowerPoint</Application>
  <PresentationFormat>Widescreen</PresentationFormat>
  <Paragraphs>152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Segoe UI</vt:lpstr>
      <vt:lpstr>Segoe UI Semibold</vt:lpstr>
      <vt:lpstr>TH SarabunIT๙</vt:lpstr>
      <vt:lpstr>TH SarabunPSK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ประกาศ อว. เรื่อง หลักเกณฑ์ และวิธีการพิจารณากลั่นกรองเพื่อขึ้นบัญชีรายชื่อผู้ผ่านการกลั่นกรองเพื่อแต่งตั้งให้ดำรงตำแหน่งประเภทอำนวยการ ลงวันที่ 5 กรกฎาคม 2566</vt:lpstr>
      <vt:lpstr>ประกาศ อว. เรื่อง หลักเกณฑ์ และวิธีการพิจารณากลั่นกรองเพื่อขึ้นบัญชีรายชื่อผู้ผ่านการกลั่นกรองเพื่อแต่งตั้งให้ดำรงตำแหน่งประเภทอำนวยการ  ลงวันที่ 5 กันยายน 2566 (แก้ไขเปลี่ยนแปลง)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ประกาศ อว. เรื่อง หลักเกณฑ์ และวิธีการพิจารณากลั่นกรองเพื่อขึ้นบัญชีรายชื่อผู้ผ่านการกลั่นกรองเพื่อแต่งตั้งให้ดำรงตำแหน่งประเภทอำนวยการ  ลงวันที่ 5 กันยายน 2566 (แก้ไขเปลี่ยนแปลง)</vt:lpstr>
      <vt:lpstr>ประกาศ อว. เรื่อง การรับสมัครข้าราชการพลเรือนสามัญเพื่อขึ้นบัญชีรายชื่อผู้ผ่านการกลั่นกรอง เพื่อแต่งตั้งให้ดำรงตำแหน่งประเภทอำนวยการ  ลงวันที่ 12 กันยายน 2566</vt:lpstr>
      <vt:lpstr>ประกาศ อว. เรื่อง การรับสมัครข้าราชการพลเรือนสามัญเพื่อขึ้นบัญชีรายชื่อผู้ผ่านการกลั่นกรอง เพื่อแต่งตั้งให้ดำรงตำแหน่งประเภทอำนวยการ  ลงวันที่ 12 กันยายน 2566</vt:lpstr>
      <vt:lpstr>ประกาศ อว. เรื่อง การรับสมัครข้าราชการพลเรือนสามัญเพื่อขึ้นบัญชีรายชื่อผู้ผ่านการกลั่นกรอง เพื่อแต่งตั้งให้ดำรงตำแหน่งประเภทอำนวยการ  ลงวันที่ 12 กันยายน 2566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วิธีการ/ขั้นตอนดำเนินการ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Sikhanat Manuwong</dc:creator>
  <cp:lastModifiedBy>Sikhanat Manuwong</cp:lastModifiedBy>
  <cp:revision>159</cp:revision>
  <dcterms:created xsi:type="dcterms:W3CDTF">2023-07-07T08:23:03Z</dcterms:created>
  <dcterms:modified xsi:type="dcterms:W3CDTF">2023-09-19T05:44:48Z</dcterms:modified>
</cp:coreProperties>
</file>